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e5451a87de4902" /><Relationship Type="http://schemas.openxmlformats.org/officeDocument/2006/relationships/extended-properties" Target="/docProps/app.xml" Id="R7edbc94889c844a6" /><Relationship Type="http://schemas.openxmlformats.org/officeDocument/2006/relationships/officeDocument" Target="/ppt/presentation.xml" Id="R512fc8bfbd9641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cabd7eddae4502"/>
  </p:sldMasterIdLst>
  <p:notesMasterIdLst>
    <p:notesMasterId xmlns:r="http://schemas.openxmlformats.org/officeDocument/2006/relationships" r:id="Rb3a40587ed2e4807"/>
  </p:notesMasterIdLst>
  <p:sldIdLst>
    <p:sldId xmlns:r="http://schemas.openxmlformats.org/officeDocument/2006/relationships" id="256" r:id="R18cab6d66d894645"/>
    <p:sldId xmlns:r="http://schemas.openxmlformats.org/officeDocument/2006/relationships" id="257" r:id="Rb53b455c906e40b5"/>
    <p:sldId xmlns:r="http://schemas.openxmlformats.org/officeDocument/2006/relationships" id="258" r:id="R6de99d50758742c4"/>
    <p:sldId xmlns:r="http://schemas.openxmlformats.org/officeDocument/2006/relationships" id="259" r:id="Rb410e1743b484870"/>
    <p:sldId xmlns:r="http://schemas.openxmlformats.org/officeDocument/2006/relationships" id="260" r:id="Re4cfc5ffdbc54cb2"/>
    <p:sldId xmlns:r="http://schemas.openxmlformats.org/officeDocument/2006/relationships" id="261" r:id="R2932d0142a3d4e19"/>
    <p:sldId xmlns:r="http://schemas.openxmlformats.org/officeDocument/2006/relationships" id="262" r:id="R1b09f53c7d1b4db0"/>
    <p:sldId xmlns:r="http://schemas.openxmlformats.org/officeDocument/2006/relationships" id="263" r:id="R441ce8a857bf4e2a"/>
    <p:sldId xmlns:r="http://schemas.openxmlformats.org/officeDocument/2006/relationships" id="264" r:id="Rc5f323c97c704b15"/>
    <p:sldId xmlns:r="http://schemas.openxmlformats.org/officeDocument/2006/relationships" id="265" r:id="R0a220f6b3f5f4d00"/>
    <p:sldId xmlns:r="http://schemas.openxmlformats.org/officeDocument/2006/relationships" id="266" r:id="R60518ed1778a477e"/>
    <p:sldId xmlns:r="http://schemas.openxmlformats.org/officeDocument/2006/relationships" id="267" r:id="Rd1d85d1a87654ef8"/>
    <p:sldId xmlns:r="http://schemas.openxmlformats.org/officeDocument/2006/relationships" id="268" r:id="R835663a001af40b1"/>
    <p:sldId xmlns:r="http://schemas.openxmlformats.org/officeDocument/2006/relationships" id="269" r:id="R6e9d480bf31a4a66"/>
    <p:sldId xmlns:r="http://schemas.openxmlformats.org/officeDocument/2006/relationships" id="270" r:id="Rd9e8cc56502045fe"/>
    <p:sldId xmlns:r="http://schemas.openxmlformats.org/officeDocument/2006/relationships" id="271" r:id="Reb6f3fb8de644d71"/>
    <p:sldId xmlns:r="http://schemas.openxmlformats.org/officeDocument/2006/relationships" id="272" r:id="Rd99aa775ff5b4f73"/>
    <p:sldId xmlns:r="http://schemas.openxmlformats.org/officeDocument/2006/relationships" id="273" r:id="Re8567cb1af0e408c"/>
    <p:sldId xmlns:r="http://schemas.openxmlformats.org/officeDocument/2006/relationships" id="274" r:id="R7ee496ae34e942da"/>
    <p:sldId xmlns:r="http://schemas.openxmlformats.org/officeDocument/2006/relationships" id="275" r:id="R81049cfaee884ba3"/>
    <p:sldId xmlns:r="http://schemas.openxmlformats.org/officeDocument/2006/relationships" id="276" r:id="Rb688c31998324ce2"/>
    <p:sldId xmlns:r="http://schemas.openxmlformats.org/officeDocument/2006/relationships" id="277" r:id="R868e1a4429b3445f"/>
    <p:sldId xmlns:r="http://schemas.openxmlformats.org/officeDocument/2006/relationships" id="278" r:id="R88811d93ca254a2f"/>
    <p:sldId xmlns:r="http://schemas.openxmlformats.org/officeDocument/2006/relationships" id="279" r:id="R40980eb612c44c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e74718867b41b6" /><Relationship Type="http://schemas.openxmlformats.org/officeDocument/2006/relationships/slideMaster" Target="/ppt/slideMasters/slideMaster1.xml" Id="R91cabd7eddae4502" /><Relationship Type="http://schemas.openxmlformats.org/officeDocument/2006/relationships/notesMaster" Target="/ppt/notesMasters/notesMaster1.xml" Id="Rb3a40587ed2e4807" /><Relationship Type="http://schemas.openxmlformats.org/officeDocument/2006/relationships/presProps" Target="/ppt/presProps.xml" Id="R7c630d45d83e4fb5" /><Relationship Type="http://schemas.openxmlformats.org/officeDocument/2006/relationships/tableStyles" Target="/ppt/tableStyles.xml" Id="Rb08bed16dbae4aa8" /><Relationship Type="http://schemas.openxmlformats.org/officeDocument/2006/relationships/slide" Target="/ppt/slides/slide1.xml" Id="R18cab6d66d894645" /><Relationship Type="http://schemas.openxmlformats.org/officeDocument/2006/relationships/slide" Target="/ppt/slides/slide2.xml" Id="Rb53b455c906e40b5" /><Relationship Type="http://schemas.openxmlformats.org/officeDocument/2006/relationships/slide" Target="/ppt/slides/slide3.xml" Id="R6de99d50758742c4" /><Relationship Type="http://schemas.openxmlformats.org/officeDocument/2006/relationships/slide" Target="/ppt/slides/slide4.xml" Id="Rb410e1743b484870" /><Relationship Type="http://schemas.openxmlformats.org/officeDocument/2006/relationships/slide" Target="/ppt/slides/slide5.xml" Id="Re4cfc5ffdbc54cb2" /><Relationship Type="http://schemas.openxmlformats.org/officeDocument/2006/relationships/slide" Target="/ppt/slides/slide6.xml" Id="R2932d0142a3d4e19" /><Relationship Type="http://schemas.openxmlformats.org/officeDocument/2006/relationships/slide" Target="/ppt/slides/slide7.xml" Id="R1b09f53c7d1b4db0" /><Relationship Type="http://schemas.openxmlformats.org/officeDocument/2006/relationships/slide" Target="/ppt/slides/slide8.xml" Id="R441ce8a857bf4e2a" /><Relationship Type="http://schemas.openxmlformats.org/officeDocument/2006/relationships/slide" Target="/ppt/slides/slide9.xml" Id="Rc5f323c97c704b15" /><Relationship Type="http://schemas.openxmlformats.org/officeDocument/2006/relationships/slide" Target="/ppt/slides/slide10.xml" Id="R0a220f6b3f5f4d00" /><Relationship Type="http://schemas.openxmlformats.org/officeDocument/2006/relationships/slide" Target="/ppt/slides/slide11.xml" Id="R60518ed1778a477e" /><Relationship Type="http://schemas.openxmlformats.org/officeDocument/2006/relationships/slide" Target="/ppt/slides/slide12.xml" Id="Rd1d85d1a87654ef8" /><Relationship Type="http://schemas.openxmlformats.org/officeDocument/2006/relationships/slide" Target="/ppt/slides/slide13.xml" Id="R835663a001af40b1" /><Relationship Type="http://schemas.openxmlformats.org/officeDocument/2006/relationships/slide" Target="/ppt/slides/slide14.xml" Id="R6e9d480bf31a4a66" /><Relationship Type="http://schemas.openxmlformats.org/officeDocument/2006/relationships/slide" Target="/ppt/slides/slide15.xml" Id="Rd9e8cc56502045fe" /><Relationship Type="http://schemas.openxmlformats.org/officeDocument/2006/relationships/slide" Target="/ppt/slides/slide16.xml" Id="Reb6f3fb8de644d71" /><Relationship Type="http://schemas.openxmlformats.org/officeDocument/2006/relationships/slide" Target="/ppt/slides/slide17.xml" Id="Rd99aa775ff5b4f73" /><Relationship Type="http://schemas.openxmlformats.org/officeDocument/2006/relationships/slide" Target="/ppt/slides/slide18.xml" Id="Re8567cb1af0e408c" /><Relationship Type="http://schemas.openxmlformats.org/officeDocument/2006/relationships/slide" Target="/ppt/slides/slide19.xml" Id="R7ee496ae34e942da" /><Relationship Type="http://schemas.openxmlformats.org/officeDocument/2006/relationships/slide" Target="/ppt/slides/slide20.xml" Id="R81049cfaee884ba3" /><Relationship Type="http://schemas.openxmlformats.org/officeDocument/2006/relationships/slide" Target="/ppt/slides/slide21.xml" Id="Rb688c31998324ce2" /><Relationship Type="http://schemas.openxmlformats.org/officeDocument/2006/relationships/slide" Target="/ppt/slides/slide22.xml" Id="R868e1a4429b3445f" /><Relationship Type="http://schemas.openxmlformats.org/officeDocument/2006/relationships/slide" Target="/ppt/slides/slide23.xml" Id="R88811d93ca254a2f" /><Relationship Type="http://schemas.openxmlformats.org/officeDocument/2006/relationships/slide" Target="/ppt/slides/slide24.xml" Id="R40980eb612c44c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21a4f332ee4f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a51b3793c24a4f" /><Relationship Type="http://schemas.openxmlformats.org/officeDocument/2006/relationships/notesMaster" Target="/ppt/notesMasters/notesMaster1.xml" Id="R03ace16a8d9843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c3a5abb4204d23" /><Relationship Type="http://schemas.openxmlformats.org/officeDocument/2006/relationships/notesMaster" Target="/ppt/notesMasters/notesMaster1.xml" Id="R9999e9bbbc684b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ce9cd22a5f45b3" /><Relationship Type="http://schemas.openxmlformats.org/officeDocument/2006/relationships/notesMaster" Target="/ppt/notesMasters/notesMaster1.xml" Id="R3e8082030b2b43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917ab7883c4dcd" /><Relationship Type="http://schemas.openxmlformats.org/officeDocument/2006/relationships/notesMaster" Target="/ppt/notesMasters/notesMaster1.xml" Id="R5df37751466c41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507b5b62534270" /><Relationship Type="http://schemas.openxmlformats.org/officeDocument/2006/relationships/notesMaster" Target="/ppt/notesMasters/notesMaster1.xml" Id="R8862a5a6598f48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a91733cc824c61" /><Relationship Type="http://schemas.openxmlformats.org/officeDocument/2006/relationships/notesMaster" Target="/ppt/notesMasters/notesMaster1.xml" Id="R0766fff829e04a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f997062b034c16" /><Relationship Type="http://schemas.openxmlformats.org/officeDocument/2006/relationships/notesMaster" Target="/ppt/notesMasters/notesMaster1.xml" Id="R43d9afd449a04b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86c1ed7bfa4d0e" /><Relationship Type="http://schemas.openxmlformats.org/officeDocument/2006/relationships/notesMaster" Target="/ppt/notesMasters/notesMaster1.xml" Id="Ra01d50ed672847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fc6dd2f7b34dab" /><Relationship Type="http://schemas.openxmlformats.org/officeDocument/2006/relationships/notesMaster" Target="/ppt/notesMasters/notesMaster1.xml" Id="Rc3db30bfaf8149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e3e0a84f204072" /><Relationship Type="http://schemas.openxmlformats.org/officeDocument/2006/relationships/notesMaster" Target="/ppt/notesMasters/notesMaster1.xml" Id="R6d3bec3a90bc4f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51a4139fe74139" /><Relationship Type="http://schemas.openxmlformats.org/officeDocument/2006/relationships/notesMaster" Target="/ppt/notesMasters/notesMaster1.xml" Id="Reb8470e3f7814e0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9d6571efd24d9a" /><Relationship Type="http://schemas.openxmlformats.org/officeDocument/2006/relationships/notesMaster" Target="/ppt/notesMasters/notesMaster1.xml" Id="Rad12004dc7af40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77fbbee3954977" /><Relationship Type="http://schemas.openxmlformats.org/officeDocument/2006/relationships/notesMaster" Target="/ppt/notesMasters/notesMaster1.xml" Id="Rfa5a6591861d411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4d1cee502d4dcb" /><Relationship Type="http://schemas.openxmlformats.org/officeDocument/2006/relationships/notesMaster" Target="/ppt/notesMasters/notesMaster1.xml" Id="Rc259106995384b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70b387cd7f54156" /><Relationship Type="http://schemas.openxmlformats.org/officeDocument/2006/relationships/notesMaster" Target="/ppt/notesMasters/notesMaster1.xml" Id="Ra73bdf45d4f744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5757b4aa0f4df8" /><Relationship Type="http://schemas.openxmlformats.org/officeDocument/2006/relationships/notesMaster" Target="/ppt/notesMasters/notesMaster1.xml" Id="R758f85d352f34ae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f0292bb0d164c34" /><Relationship Type="http://schemas.openxmlformats.org/officeDocument/2006/relationships/notesMaster" Target="/ppt/notesMasters/notesMaster1.xml" Id="Re571d5b379d249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f13c7475e264c51" /><Relationship Type="http://schemas.openxmlformats.org/officeDocument/2006/relationships/notesMaster" Target="/ppt/notesMasters/notesMaster1.xml" Id="R71b145dfde4a4f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0ffef7ccebe4f0b" /><Relationship Type="http://schemas.openxmlformats.org/officeDocument/2006/relationships/notesMaster" Target="/ppt/notesMasters/notesMaster1.xml" Id="R909dabb77a6444e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4d8972150154a96" /><Relationship Type="http://schemas.openxmlformats.org/officeDocument/2006/relationships/notesMaster" Target="/ppt/notesMasters/notesMaster1.xml" Id="R94bb786ed14c4c8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3d21e3379cf4583" /><Relationship Type="http://schemas.openxmlformats.org/officeDocument/2006/relationships/notesMaster" Target="/ppt/notesMasters/notesMaster1.xml" Id="Rd3153dd88ae7400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ee8b49d76d64600" /><Relationship Type="http://schemas.openxmlformats.org/officeDocument/2006/relationships/notesMaster" Target="/ppt/notesMasters/notesMaster1.xml" Id="R147c94d7eeba407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403bf17a7ab448b" /><Relationship Type="http://schemas.openxmlformats.org/officeDocument/2006/relationships/notesMaster" Target="/ppt/notesMasters/notesMaster1.xml" Id="R67f7488aec4548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0745c1697cc4212" /><Relationship Type="http://schemas.openxmlformats.org/officeDocument/2006/relationships/notesMaster" Target="/ppt/notesMasters/notesMaster1.xml" Id="R307aae99419343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像素里的宇宙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开场：每天拍照、发图、换头像，电脑到底保存了什么？请学生带着这个问题学习。全课按40分钟安排。封面采用白底像素星球概念插画，立方体是视觉比喻，图像文件中的像素仍是二维采样单元。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计算机怎样记住一幅画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先观察插画，再追问：电脑是否需要认识山、树和河流，才能保存图片？引导到像素及其颜色。注意：立方体是插画风格，图片文件中的像素是二维采样单元，不是三维小方块。插画由内置 imagegen 原创生成。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今天的学习任务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说明课堂终点：学生能描述像素，执行同一套编码规则，解释RGB，并在给定简化模型下计算数据量。建议两人一组，准备方格纸和铅笔。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像素：位图图像的基本单元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使用一个8×8的图案说明规则网格中的每个位置记录一个颜色值。此课限定讨论位图图像。可让学生数行数、列数，得到64个像素。来源：https://www.csfieldguide.org.nz/en/chapters/data-representation/images-and-colours/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点击1：揭示像素定义。请学生指出一个像素的位置。</ns1:t>
            </ns1:r>
          </ns1:p>
          <ns2:p xmlns:ns2="http://schemas.openxmlformats.org/drawingml/2006/main">
            <ns2:r>
              <ns2:t>点击2：揭示64像素，说明8行乘8列。</ns2:t>
            </ns2:r>
          </ns2:p>
          <ns3:p xmlns:ns3="http://schemas.openxmlformats.org/drawingml/2006/main">
            <ns3:r>
              <ns3:t>知识核验资料：https://www.csfieldguide.org.nz/en/chapters/data-representation/images-and-colours/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黑白图像的编码约定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本课人为约定0对应白、1对应黑。强调这是约定，不是0永远代表白。交换图案前双方必须知道约定。一个bit可以记录两种状态。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点击1：揭示1bit及两种状态。</ns1:t>
            </ns1:r>
          </ns1:p>
          <ns2:p xmlns:ns2="http://schemas.openxmlformats.org/drawingml/2006/main">
            <ns2:r>
              <ns2:t>点击2：强调0白1黑是本课约定，不是普遍定律。</ns2:t>
            </ns2:r>
          </ns2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一行像素的编码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先指读上排颜色，再让全班口述数字。读取顺序从左到右。答案为01011010。八个像素各用一位，共8bit。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点击1：学生口述后揭示01011010。</ns1:t>
            </ns1:r>
          </ns1:p>
          <ns2:p xmlns:ns2="http://schemas.openxmlformats.org/drawingml/2006/main">
            <ns2:r>
              <ns2:t>点击2：再揭示8bit，区分像素数与位数。</ns2:t>
            </ns2:r>
          </ns2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整张图的读取规则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教师示范逐行记录L形图。要求说完整规则：4列4行，从左到右，从上到下，0白1黑。真正文件还会保存尺寸、色彩及格式等信息，这里是教学简化模型。</a:t>
            </a:r>
          </a:p>
          <ns0:p xmlns:ns0="http://schemas.openxmlformats.org/drawingml/2006/main">
            <ns0:r>
              <ns0:t>放映节奏：本页共5次点击，均为0.35秒淡入。</ns0:t>
            </ns0:r>
          </ns0:p>
          <ns1:p xmlns:ns1="http://schemas.openxmlformats.org/drawingml/2006/main">
            <ns1:r>
              <ns1:t>点击1：揭示第一行1000。</ns1:t>
            </ns1:r>
          </ns1:p>
          <ns2:p xmlns:ns2="http://schemas.openxmlformats.org/drawingml/2006/main">
            <ns2:r>
              <ns2:t>点击2：揭示第二行1000。</ns2:t>
            </ns2:r>
          </ns2:p>
          <ns3:p xmlns:ns3="http://schemas.openxmlformats.org/drawingml/2006/main">
            <ns3:r>
              <ns3:t>点击3：揭示第三行1000。</ns3:t>
            </ns3:r>
          </ns3:p>
          <ns4:p xmlns:ns4="http://schemas.openxmlformats.org/drawingml/2006/main">
            <ns4:r>
              <ns4:t>点击4：揭示第四行1111。</ns4:t>
            </ns4:r>
          </ns4:p>
          <ns5:p xmlns:ns5="http://schemas.openxmlformats.org/drawingml/2006/main">
            <ns5:r>
              <ns5:t>点击5：连接成16位。逐行示范后让学生复述扫描顺序。</ns5:t>
            </ns5:r>
          </ns5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同一串数字的不同解读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先给位串1000100010001111，追问若不知道每行有几个像素能否唯一还原？展示4列4行与8列2行两个结果。都遵守0白1黑与逐行读取，但尺寸不同，图案就不同。让学生完整描述发图时必须共享的规则。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点击1：按每行4像素揭示第一个结果。</ns1:t>
            </ns1:r>
          </ns1:p>
          <ns2:p xmlns:ns2="http://schemas.openxmlformats.org/drawingml/2006/main">
            <ns2:r>
              <ns2:t>点击2：按每行8像素揭示另一个结果，追问还缺什么信息。</ns2:t>
            </ns2:r>
          </ns2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只发数字也能传画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本页用1分钟组织合作。接下来第10页3分钟完成编码，第11页3分钟完成还原，第12页1分钟交流，共8分钟。两人一组，编码者和解码者。可用纸笔，无需联网或软件。</a:t>
            </a:r>
          </a:p>
          <ns0:p xmlns:ns0="http://schemas.openxmlformats.org/drawingml/2006/main">
            <ns0:r>
              <ns0:t>活动设计参考：https://www.csunplugged.org/en/topics/image-representation/（据图像表示思想改编，非照搬原活动）。</ns0:t>
            </ns0:r>
          </ns0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发信人的任务</a:t>
            </a:r>
          </a:p>
          <a:p xmlns:a="http://schemas.openxmlformats.org/drawingml/2006/main">
            <a:r>
              <a:t>建议用时：3分钟</a:t>
            </a:r>
          </a:p>
          <a:p xmlns:a="http://schemas.openxmlformats.org/drawingml/2006/main">
            <a:r>
              <a:t>让编码者在8×8格子里画一个简单黑白图案，隐藏原图。规定0白1黑、每行8位、逐行从左到右、行从上到下。只把尺寸、颜色约定、读取顺序和8行数字交给同桌。学生可以另画图，不必使用前面的爱心图。观察是否遗漏行、每行位数是否正确。</a:t>
            </a:r>
          </a:p>
          <ns0:p xmlns:ns0="http://schemas.openxmlformats.org/drawingml/2006/main">
            <ns0:r>
              <ns0:t>放映节奏：本页共3次点击，均为0.35秒淡入。</ns0:t>
            </ns0:r>
          </ns0:p>
          <ns1:p xmlns:ns1="http://schemas.openxmlformats.org/drawingml/2006/main">
            <ns1:r>
              <ns1:t>点击1：布置8×8图案设计。</ns1:t>
            </ns1:r>
          </ns1:p>
          <ns2:p xmlns:ns2="http://schemas.openxmlformats.org/drawingml/2006/main">
            <ns2:r>
              <ns2:t>点击2：示范逐行编码。</ns2:t>
            </ns2:r>
          </ns2:p>
          <ns3:p xmlns:ns3="http://schemas.openxmlformats.org/drawingml/2006/main">
            <ns3:r>
              <ns3:t>点击3：说明传递尺寸、颜色约定、扫描顺序和数字，不传原图。</ns3:t>
            </ns3:r>
          </ns3:p>
          <ns4:p xmlns:ns4="http://schemas.openxmlformats.org/drawingml/2006/main">
            <ns4:r>
              <ns4:t>活动设计参考：https://www.csunplugged.org/en/topics/image-representation/（据图像表示思想改编，非照搬原活动）。</ns4:t>
            </ns4:r>
          </ns4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收信人的任务</a:t>
            </a:r>
          </a:p>
          <a:p xmlns:a="http://schemas.openxmlformats.org/drawingml/2006/main">
            <a:r>
              <a:t>建议用时：3分钟</a:t>
            </a:r>
          </a:p>
          <a:p xmlns:a="http://schemas.openxmlformats.org/drawingml/2006/main">
            <a:r>
              <a:t>学生根据同桌数字在方格纸还原图案。如果没有同桌编码，可使用屏幕的备用题。屏幕编码与下一页答案完全一致。先约定在纸上逐行填写，不跳格。完成后比较原图与还原图，不一致时找出第一处不同，检查编码、顺序、尺寸。</a:t>
            </a:r>
          </a:p>
          <ns0:p xmlns:ns0="http://schemas.openxmlformats.org/drawingml/2006/main">
            <ns0:r>
              <ns0:t>活动设计参考：https://www.csunplugged.org/en/topics/image-representation/（据图像表示思想改编，非照搬原活动）。</ns0:t>
            </ns0:r>
          </ns0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备用题答案与规则检查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先让学生描述还原结果，再展示本页。备用题答案是爱心。实际同桌任务不限定图案。若图案不一致，依次检查：0/1颜色是否对应，是否每行8位，是否从左往右从上往下。强调同一组数字配上同一套规则才能准确还原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点击1：学生说出答案后揭示爱心。</ns1:t>
            </ns1:r>
          </ns1:p>
          <ns2:p xmlns:ns2="http://schemas.openxmlformats.org/drawingml/2006/main">
            <ns2:r>
              <ns2:t>点击2：出现差异时按颜色、位数、方向排查。</ns2:t>
            </ns2:r>
          </ns2:p>
          <ns3:p xmlns:ns3="http://schemas.openxmlformats.org/drawingml/2006/main">
            <ns3:r>
              <ns3:t>活动设计参考：https://www.csunplugged.org/en/topics/image-representation/（据图像表示思想改编，非照搬原活动）。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四级灰度的编码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从两种状态扩展到4种灰度。此处换用常见灰度方向：00最黑、11最白。对照前页黑白教学约定，提醒颜色含义来自编码规则，不能仅凭0或1判断。2bit有00、01、10、11四种组合，因此能记录4种状态。来源：https://www.csfieldguide.org.nz/en/chapters/data-representation/images-and-colours/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点击1：请学生列举2bit的组合，再揭示00、01、10、11。</ns1:t>
            </ns1:r>
          </ns1:p>
          <ns2:p xmlns:ns2="http://schemas.openxmlformats.org/drawingml/2006/main">
            <ns2:r>
              <ns2:t>点击2：明确当前四级灰度约定。对照黑白编码，强调颜色含义由规则决定。</ns2:t>
            </ns2:r>
          </ns2:p>
          <ns3:p xmlns:ns3="http://schemas.openxmlformats.org/drawingml/2006/main">
            <ns3:r>
              <ns3:t>知识核验资料：https://www.csfieldguide.org.nz/en/chapters/data-representation/images-and-colours/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RGB颜色模型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通过概念性屏幕微距插画引出RGB。常见8bit每通道RGB使用R、G、B三个数，分别在0到255。示例RGB(255,128,0)为橙色。不同显示设备上的观感可略有差异。图片为生成式概念插画，不作为具体屏幕实拍。来源：https://www.csfieldguide.org.nz/en/chapters/data-representation/images-and-colours/</a:t>
            </a:r>
          </a:p>
          <ns0:p xmlns:ns0="http://schemas.openxmlformats.org/drawingml/2006/main">
            <ns0:r>
              <ns0:t>放映节奏：本页共4次点击，均为0.35秒淡入。</ns0:t>
            </ns0:r>
          </ns0:p>
          <ns1:p xmlns:ns1="http://schemas.openxmlformats.org/drawingml/2006/main">
            <ns1:r>
              <ns1:t>点击1：揭示R及红色标签。</ns1:t>
            </ns1:r>
          </ns1:p>
          <ns2:p xmlns:ns2="http://schemas.openxmlformats.org/drawingml/2006/main">
            <ns2:r>
              <ns2:t>点击2：揭示G及绿色标签。</ns2:t>
            </ns2:r>
          </ns2:p>
          <ns3:p xmlns:ns3="http://schemas.openxmlformats.org/drawingml/2006/main">
            <ns3:r>
              <ns3:t>点击3：揭示B及蓝色标签。</ns3:t>
            </ns3:r>
          </ns3:p>
          <ns4:p xmlns:ns4="http://schemas.openxmlformats.org/drawingml/2006/main">
            <ns4:r>
              <ns4:t>点击4：揭示8bit通道的取值范围，说明RGB是光的组合。</ns4:t>
            </ns4:r>
          </ns4:p>
          <ns5:p xmlns:ns5="http://schemas.openxmlformats.org/drawingml/2006/main">
            <ns5:r>
              <ns5:t>知识核验资料：https://www.csfieldguide.org.nz/en/chapters/data-representation/images-and-colours/</ns5:t>
            </ns5:r>
          </ns5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RGB颜色的读法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先问：若三个通道都为0，像素是什么颜色？若都最大呢？本页使用每通道8bit、数值0至255的RGB简化说明。橙色数值是教学自定例子。黄色是红光与绿光的加法混色，不等同于颜料混色。来源：https://www.csfieldguide.org.nz/en/chapters/data-representation/images-and-colours/</a:t>
            </a:r>
          </a:p>
          <ns0:p xmlns:ns0="http://schemas.openxmlformats.org/drawingml/2006/main">
            <ns0:r>
              <ns0:t>知识核验资料：https://www.csfieldguide.org.nz/en/chapters/data-representation/images-and-colours/</ns0:t>
            </ns0:r>
          </ns0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一个24bit RGB像素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只讲常见8bit每通道RGB：每通道8bit，共24bit，即3字节。8bit共有2^8=256种组合，对应0至255。三个通道组合有256^3=16,777,216种可能。不是所有图像都24bit，本课不计算透明度通道。来源：https://www.csfieldguide.org.nz/en/chapters/data-representation/images-and-colours/ ；https://www.w3.org/TR/2025/REC-png-3-20250624/</a:t>
            </a:r>
          </a:p>
          <ns0:p xmlns:ns0="http://schemas.openxmlformats.org/drawingml/2006/main">
            <ns0:r>
              <ns0:t>放映节奏：本页共4次点击，均为0.35秒淡入。</ns0:t>
            </ns0:r>
          </ns0:p>
          <ns1:p xmlns:ns1="http://schemas.openxmlformats.org/drawingml/2006/main">
            <ns1:r>
              <ns1:t>点击1：揭示红通道8bit。</ns1:t>
            </ns1:r>
          </ns1:p>
          <ns2:p xmlns:ns2="http://schemas.openxmlformats.org/drawingml/2006/main">
            <ns2:r>
              <ns2:t>点击2：增加绿通道8bit。</ns2:t>
            </ns2:r>
          </ns2:p>
          <ns3:p xmlns:ns3="http://schemas.openxmlformats.org/drawingml/2006/main">
            <ns3:r>
              <ns3:t>点击3：增加蓝通道8bit。</ns3:t>
            </ns3:r>
          </ns3:p>
          <ns4:p xmlns:ns4="http://schemas.openxmlformats.org/drawingml/2006/main">
            <ns4:r>
              <ns4:t>点击4：学生回答后揭示24bit=3B和模型条件。</ns4:t>
            </ns4:r>
          </ns4:p>
          <ns5:p xmlns:ns5="http://schemas.openxmlformats.org/drawingml/2006/main">
            <ns5:r>
              <ns5:t>知识核验资料：https://www.csfieldguide.org.nz/en/chapters/data-representation/images-and-colours/</ns5:t>
            </ns5:r>
          </ns5:p>
          <ns6:p xmlns:ns6="http://schemas.openxmlformats.org/drawingml/2006/main">
            <ns6:r>
              <ns6:t>图像格式边界参考：https://www.w3.org/TR/2025/REC-png-3-20250624/</ns6:t>
            </ns6:r>
          </ns6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图像尺寸与像素总数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同样大小的显示区域，左侧8×8网格与右侧16×16网格对同一条斜边采样。右侧能描述更细的边界。这里是原生表格构成的教学采样数据，不是实际文件截图。宽高以像素计，像素总数为宽乘高。图像质量也受源图、压缩等因素影响，不能说像素越多一定越清晰。来源：https://www.csfieldguide.org.nz/en/chapters/data-representation/images-and-colours/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点击1：揭示16×16采样及256像素。</ns1:t>
            </ns1:r>
          </ns1:p>
          <ns2:p xmlns:ns2="http://schemas.openxmlformats.org/drawingml/2006/main">
            <ns2:r>
              <ns2:t>点击2：让学生口算后揭示宽高各2倍，像素数4倍。强调放大已有图片不会自动恢复原图未记录的细节。</ns2:t>
            </ns2:r>
          </ns2:p>
          <ns3:p xmlns:ns3="http://schemas.openxmlformats.org/drawingml/2006/main">
            <ns3:r>
              <ns3:t>知识核验资料：https://www.csfieldguide.org.nz/en/chapters/data-representation/images-and-colours/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原始像素数据量的计算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算例：100×100像素，每像素24bit，不计透明度、压缩、文件头和其他附加信息。100×100×24=240000bit；8bit=1B，所以30000B。这里称原始像素数据量，不是磁盘上的图像文件大小。让学生先算像素数，再算位数，最后换算字节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点击1：学生列式后揭示100×100×24÷8。</ns1:t>
            </ns1:r>
          </ns1:p>
          <ns2:p xmlns:ns2="http://schemas.openxmlformats.org/drawingml/2006/main">
            <ns2:r>
              <ns2:t>点击2：学生算出后揭示30000B，要求说明最后为何除以8。</ns2:t>
            </ns2:r>
          </ns2:p>
          <ns3:p xmlns:ns3="http://schemas.openxmlformats.org/drawingml/2006/main">
            <ns3:r>
              <ns3:t>图像格式边界参考：https://www.w3.org/TR/2025/REC-png-3-20250624/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原始数据量与实际文件大小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本页纠正计算边界。图片文件通常包括格式信息和像素编码，并可能压缩。PNG使用无损压缩，同样尺寸图片也可因内容不同而大小不同。不要凭文件扩展名给出固定压缩比例。本课不深入压缩算法。来源：https://www.w3.org/TR/2025/REC-png-3-20250624/</a:t>
            </a:r>
          </a:p>
          <ns0:p xmlns:ns0="http://schemas.openxmlformats.org/drawingml/2006/main">
            <ns0:r>
              <ns0:t>放映节奏：本页共4次点击，均为0.35秒淡入。</ns0:t>
            </ns0:r>
          </ns0:p>
          <ns1:p xmlns:ns1="http://schemas.openxmlformats.org/drawingml/2006/main">
            <ns1:r>
              <ns1:t>点击1：解释压缩方式。</ns1:t>
            </ns1:r>
          </ns1:p>
          <ns2:p xmlns:ns2="http://schemas.openxmlformats.org/drawingml/2006/main">
            <ns2:r>
              <ns2:t>点击2：解释图像内容。</ns2:t>
            </ns2:r>
          </ns2:p>
          <ns3:p xmlns:ns3="http://schemas.openxmlformats.org/drawingml/2006/main">
            <ns3:r>
              <ns3:t>点击3：解释附加信息。</ns3:t>
            </ns3:r>
          </ns3:p>
          <ns4:p xmlns:ns4="http://schemas.openxmlformats.org/drawingml/2006/main">
            <ns4:r>
              <ns4:t>点击4：揭示原始数据量与实际文件大小的区别。</ns4:t>
            </ns4:r>
          </ns4:p>
          <ns5:p xmlns:ns5="http://schemas.openxmlformats.org/drawingml/2006/main">
            <ns5:r>
              <ns5:t>图像格式边界参考：https://www.w3.org/TR/2025/REC-png-3-20250624/</ns5:t>
            </ns5:r>
          </ns5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校园海报的图片选择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题设是海报预留600×600像素展示区域，不考虑后期放大、裁剪和高密度屏，素材来源质量相同。B可以满足尺寸且原始数据比C少。A放大可能暴露像素，C也可用但本场景并非必需。表中按24bit RGB原始数据算，不计压缩。注意不把这个简化判断推广为所有打印和高清屏场景。</a:t>
            </a:r>
          </a:p>
          <ns0:p xmlns:ns0="http://schemas.openxmlformats.org/drawingml/2006/main">
            <ns0:r>
              <ns0:t>放映节奏：本页共1次点击，均为0.35秒淡入。</ns0:t>
            </ns0:r>
          </ns0:p>
          <ns1:p xmlns:ns1="http://schemas.openxmlformats.org/drawingml/2006/main">
            <ns1:r>
              <ns1:t>点击1：先讨论A为何不够、C是否能用，再揭示本题优先选B及数据量理由。</ns1:t>
            </ns1:r>
          </ns1:p>
          <ns2:p xmlns:ns2="http://schemas.openxmlformats.org/drawingml/2006/main">
            <ns2:r>
              <ns2:t>图像格式边界参考：https://www.w3.org/TR/2025/REC-png-3-20250624/</ns2:t>
            </ns2:r>
          </ns2:p>
          <ns3:p xmlns:ns3="http://schemas.openxmlformats.org/drawingml/2006/main">
            <ns3:r>
              <ns3:t>按24bit RGB计算，忽略压缩、透明度、行填充和附加信息。打印、裁剪及高像素密度屏幕另论。</ns3:t>
            </ns3:r>
          </ns3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离堂小测</a:t>
            </a:r>
          </a:p>
          <a:p xmlns:a="http://schemas.openxmlformats.org/drawingml/2006/main">
            <a:r>
              <a:t>建议用时：2分钟</a:t>
            </a:r>
          </a:p>
          <a:p xmlns:a="http://schemas.openxmlformats.org/drawingml/2006/main">
            <a:r>
              <a:t>学生独立写答案，暂不揭晓。Q1=64bit；Q2=4倍；Q3=橙色（也可回答红通道最强、绿通道约一半、蓝通道为0）；Q4不能，原始数据不等于实际文件大小，压缩和附加信息会影响。每题一分，共四分。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离堂小测答案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按题逐个说明理由。学生自查：4分可以进入设计任务，2至3分回看具体知识，0至1分回到8×8黑白编码的规则。此分层仅作课堂反馈，不作为标准化评价。</a:t>
            </a:r>
          </a:p>
          <ns0:p xmlns:ns0="http://schemas.openxmlformats.org/drawingml/2006/main">
            <ns0:r>
              <ns0:t>放映节奏：本页共4次点击，均为0.35秒淡入。</ns0:t>
            </ns0:r>
          </ns0:p>
          <ns1:p xmlns:ns1="http://schemas.openxmlformats.org/drawingml/2006/main">
            <ns1:r>
              <ns1:t>点击1：揭示第1题答案与算式。</ns1:t>
            </ns1:r>
          </ns1:p>
          <ns2:p xmlns:ns2="http://schemas.openxmlformats.org/drawingml/2006/main">
            <ns2:r>
              <ns2:t>点击2：揭示第2题答案与原因。</ns2:t>
            </ns2:r>
          </ns2:p>
          <ns3:p xmlns:ns3="http://schemas.openxmlformats.org/drawingml/2006/main">
            <ns3:r>
              <ns3:t>点击3：揭示第3题颜色与通道值。</ns3:t>
            </ns3:r>
          </ns3:p>
          <ns4:p xmlns:ns4="http://schemas.openxmlformats.org/drawingml/2006/main">
            <ns4:r>
              <ns4:t>点击4：揭示第4题结论与边界。</ns4:t>
            </ns4:r>
          </ns4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图片的数字旅行</a:t>
            </a:r>
          </a:p>
          <a:p xmlns:a="http://schemas.openxmlformats.org/drawingml/2006/main">
            <a:r>
              <a:t>建议用时：1分钟</a:t>
            </a:r>
          </a:p>
          <a:p xmlns:a="http://schemas.openxmlformats.org/drawingml/2006/main">
            <a:r>
              <a:t>让学生用自己的话概括：划分像素、给颜色编码、按统一规则记录、根据规则还原。课后可设计8×8班级像素徽章，并把尺寸、颜色映射、读取顺序和编码交给同学验证。本课编码仅供学习，不代表PNG等格式的完整文件结构。</a:t>
            </a:r>
          </a:p>
          <ns0:p xmlns:ns0="http://schemas.openxmlformats.org/drawingml/2006/main">
            <ns0:r>
              <ns0:t>放映节奏：本页共2次点击，均为0.35秒淡入。</ns0:t>
            </ns0:r>
          </ns0:p>
          <ns1:p xmlns:ns1="http://schemas.openxmlformats.org/drawingml/2006/main">
            <ns1:r>
              <ns1:t>点击1：让学生先概括，再揭示四个环节。</ns1:t>
            </ns1:r>
          </ns1:p>
          <ns2:p xmlns:ns2="http://schemas.openxmlformats.org/drawingml/2006/main">
            <ns2:r>
              <ns2:t>点击2：揭示8×8班级徽章挑战。</ns2:t>
            </ns2:r>
          </ns2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教师使用与延伸资源</a:t>
            </a:r>
          </a:p>
          <a:p xmlns:a="http://schemas.openxmlformats.org/drawingml/2006/main">
            <a:r>
              <a:t>教学建议：初中，已了解0和1、行列与乘法。学习重点是编码规则一致，RGB与数据量按学情分层。不依赖具体教材章节。课前准备方格纸与铅笔，两人一组。课时40分钟。原始数据量只用本课简化模型。</a:t>
            </a:r>
          </a:p>
          <a:p xmlns:a="http://schemas.openxmlformats.org/drawingml/2006/main">
            <a:r>
              <a:t>延伸资源：</a:t>
            </a:r>
          </a:p>
          <a:p xmlns:a="http://schemas.openxmlformats.org/drawingml/2006/main">
            <a:r>
              <a:t>https://www.csfieldguide.org.nz/en/chapters/data-representation/images-and-colours/</a:t>
            </a:r>
          </a:p>
          <a:p xmlns:a="http://schemas.openxmlformats.org/drawingml/2006/main">
            <a:r>
              <a:t>https://www.w3.org/TR/2025/REC-png-3-20250624/</a:t>
            </a:r>
          </a:p>
          <a:p xmlns:a="http://schemas.openxmlformats.org/drawingml/2006/main">
            <a:r>
              <a:t>原创插画：内置imagegen生成3张概念插画。像素矩阵、RGB表格和算式为可编辑原生对象。</a:t>
            </a:r>
          </a:p>
          <ns0:p xmlns:ns0="http://schemas.openxmlformats.org/drawingml/2006/main">
            <ns0:r>
              <ns0:t>放映：按需点击揭示，所有换页均手动，教师附页不计讲授时间。课前已了解0和1、行列和乘法。</ns0:t>
            </ns0:r>
          </ns0:p>
          <ns1:p xmlns:ns1="http://schemas.openxmlformats.org/drawingml/2006/main">
            <ns1:r>
              <ns1:t>动画方式参考：https://support.microsoft.com/en-us/powerpoint/training/animate-text-or-objects</ns1:t>
            </ns1:r>
          </ns1:p>
          <ns2:p xmlns:ns2="http://schemas.openxmlformats.org/drawingml/2006/main">
            <ns2:r>
              <ns2:t>检索日期：2026-10-29。</ns2:t>
            </ns2:r>
          </ns2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501561b6834d0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d3463450be46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c3a6b7fcd44b9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c6ccbcc58b4b2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5797bee57442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299363ee314a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1617E06-2B1A-4314-8BBC-1CD8F2C8E0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F78EF3B-3654-41B6-B193-9EA2CAE9C8B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6C88170-6A05-4D68-924F-FBE73D5BBB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626F1A-C023-4967-B5A6-E24C1C85D6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50D81DD-C9FE-43A1-BEF7-55ADDD0CD8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180C43-2A09-4AE7-B3F1-3FA35D66E8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B5FF2A0-37BC-402F-8DEC-64FFFD7D2D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F069119-16BE-4B88-B072-1C9C82BD2E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62D6B2-A9F8-4E5F-8970-7C041D6537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9D36C3-8A92-4DFC-A0E1-102627D3D6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a1448c9fe84300" /><Relationship Type="http://schemas.openxmlformats.org/officeDocument/2006/relationships/slideLayout" Target="/ppt/slideLayouts/slideLayout1.xml" Id="Ra2473ba387334ef8" /><Relationship Type="http://schemas.openxmlformats.org/officeDocument/2006/relationships/slideLayout" Target="/ppt/slideLayouts/slideLayout2.xml" Id="R8776e375659c4bd6" /><Relationship Type="http://schemas.openxmlformats.org/officeDocument/2006/relationships/slideLayout" Target="/ppt/slideLayouts/slideLayout3.xml" Id="Rfba510fb926c46b9" /><Relationship Type="http://schemas.openxmlformats.org/officeDocument/2006/relationships/slideLayout" Target="/ppt/slideLayouts/slideLayout4.xml" Id="Rede1273f26234da3" /><Relationship Type="http://schemas.openxmlformats.org/officeDocument/2006/relationships/slideLayout" Target="/ppt/slideLayouts/slideLayout5.xml" Id="Rf2e5c61c01414edd" /><Relationship Type="http://schemas.openxmlformats.org/officeDocument/2006/relationships/slideLayout" Target="/ppt/slideLayouts/slideLayout6.xml" Id="R480d979b097141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473ba387334ef8"/>
    <p:sldLayoutId xmlns:r="http://schemas.openxmlformats.org/officeDocument/2006/relationships" id="2147483650" r:id="R8776e375659c4bd6"/>
    <p:sldLayoutId xmlns:r="http://schemas.openxmlformats.org/officeDocument/2006/relationships" id="2147483651" r:id="Rfba510fb926c46b9"/>
    <p:sldLayoutId xmlns:r="http://schemas.openxmlformats.org/officeDocument/2006/relationships" id="2147483652" r:id="Rede1273f26234da3"/>
    <p:sldLayoutId xmlns:r="http://schemas.openxmlformats.org/officeDocument/2006/relationships" id="2147483653" r:id="Rf2e5c61c01414edd"/>
    <p:sldLayoutId xmlns:r="http://schemas.openxmlformats.org/officeDocument/2006/relationships" id="2147483654" r:id="R480d979b097141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dc38498d1f4908" /><Relationship Type="http://schemas.openxmlformats.org/officeDocument/2006/relationships/image" Target="/ppt/media/image.png" Id="R18f6fe8751d342c2" /><Relationship Type="http://schemas.openxmlformats.org/officeDocument/2006/relationships/notesSlide" Target="/ppt/notesSlides/notesSlide1.xml" Id="R59ba5abd1c154e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3aebb110964b49" /><Relationship Type="http://schemas.openxmlformats.org/officeDocument/2006/relationships/image" Target="/ppt/media/image2.png" Id="R8aa21f5613dc40ac" /><Relationship Type="http://schemas.openxmlformats.org/officeDocument/2006/relationships/notesSlide" Target="/ppt/notesSlides/notesSlide2.xml" Id="R0641f629364f41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71a2feb3ed4200" /><Relationship Type="http://schemas.openxmlformats.org/officeDocument/2006/relationships/notesSlide" Target="/ppt/notesSlides/notesSlide3.xml" Id="R48d3865a8eae44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566a9e27444935" /><Relationship Type="http://schemas.openxmlformats.org/officeDocument/2006/relationships/notesSlide" Target="/ppt/notesSlides/notesSlide4.xml" Id="R532a81363a4043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11861ef71e4d20" /><Relationship Type="http://schemas.openxmlformats.org/officeDocument/2006/relationships/notesSlide" Target="/ppt/notesSlides/notesSlide5.xml" Id="Raec1aa0d16ce4f8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2a54bb58004c45" /><Relationship Type="http://schemas.openxmlformats.org/officeDocument/2006/relationships/notesSlide" Target="/ppt/notesSlides/notesSlide6.xml" Id="R14dcc0e95c9042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7dc69913ce4246" /><Relationship Type="http://schemas.openxmlformats.org/officeDocument/2006/relationships/notesSlide" Target="/ppt/notesSlides/notesSlide7.xml" Id="Rfad7f3564f9b47a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710928c4094eab" /><Relationship Type="http://schemas.openxmlformats.org/officeDocument/2006/relationships/notesSlide" Target="/ppt/notesSlides/notesSlide8.xml" Id="Rb5dccbfdd39747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c4a6431a484c58" /><Relationship Type="http://schemas.openxmlformats.org/officeDocument/2006/relationships/notesSlide" Target="/ppt/notesSlides/notesSlide9.xml" Id="Ra925b281b3c046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9f3a6083864983" /><Relationship Type="http://schemas.openxmlformats.org/officeDocument/2006/relationships/notesSlide" Target="/ppt/notesSlides/notesSlide10.xml" Id="R6ba3c2451a034e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16958dac4843fb" /><Relationship Type="http://schemas.openxmlformats.org/officeDocument/2006/relationships/notesSlide" Target="/ppt/notesSlides/notesSlide11.xml" Id="R2abcf25f0e0b4c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e809347764adb" /><Relationship Type="http://schemas.openxmlformats.org/officeDocument/2006/relationships/notesSlide" Target="/ppt/notesSlides/notesSlide12.xml" Id="R033dd18134fe4a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26424819a24af6" /><Relationship Type="http://schemas.openxmlformats.org/officeDocument/2006/relationships/notesSlide" Target="/ppt/notesSlides/notesSlide13.xml" Id="R96cfb98b21184b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4489ed48d34e70" /><Relationship Type="http://schemas.openxmlformats.org/officeDocument/2006/relationships/image" Target="/ppt/media/image3.png" Id="R07f47993fffb4fe3" /><Relationship Type="http://schemas.openxmlformats.org/officeDocument/2006/relationships/notesSlide" Target="/ppt/notesSlides/notesSlide14.xml" Id="R403f4b94de99447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9a0278aa2441ab" /><Relationship Type="http://schemas.openxmlformats.org/officeDocument/2006/relationships/notesSlide" Target="/ppt/notesSlides/notesSlide15.xml" Id="Rafede132a646436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bd6e03c5994ed6" /><Relationship Type="http://schemas.openxmlformats.org/officeDocument/2006/relationships/notesSlide" Target="/ppt/notesSlides/notesSlide16.xml" Id="R0ff34e96a60a477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e4e74b2d2d4dc6" /><Relationship Type="http://schemas.openxmlformats.org/officeDocument/2006/relationships/notesSlide" Target="/ppt/notesSlides/notesSlide17.xml" Id="Rb7c72b97fcf94c2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2025213b314ffa" /><Relationship Type="http://schemas.openxmlformats.org/officeDocument/2006/relationships/notesSlide" Target="/ppt/notesSlides/notesSlide18.xml" Id="R85d37e727ceb4fa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fa4f222ee4226" /><Relationship Type="http://schemas.openxmlformats.org/officeDocument/2006/relationships/notesSlide" Target="/ppt/notesSlides/notesSlide19.xml" Id="Rf197dc012c3b4d5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bd57d3db904814" /><Relationship Type="http://schemas.openxmlformats.org/officeDocument/2006/relationships/notesSlide" Target="/ppt/notesSlides/notesSlide20.xml" Id="Raa2bb6651d5345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e4d39a2752465b" /><Relationship Type="http://schemas.openxmlformats.org/officeDocument/2006/relationships/notesSlide" Target="/ppt/notesSlides/notesSlide21.xml" Id="R22ce63b522ff47c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83c3dc9e604395" /><Relationship Type="http://schemas.openxmlformats.org/officeDocument/2006/relationships/notesSlide" Target="/ppt/notesSlides/notesSlide22.xml" Id="R8450f54f1c9c46f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33ecb7d574ad6" /><Relationship Type="http://schemas.openxmlformats.org/officeDocument/2006/relationships/notesSlide" Target="/ppt/notesSlides/notesSlide23.xml" Id="R6ea298bd23fe42d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fd0c9ef7e24afc" /><Relationship Type="http://schemas.openxmlformats.org/officeDocument/2006/relationships/hyperlink" Target="https://www.csfieldguide.org.nz/en/chapters/data-representation/images-and-colours/" TargetMode="External" Id="R8a10bf639b344616" /><Relationship Type="http://schemas.openxmlformats.org/officeDocument/2006/relationships/hyperlink" Target="https://www.csfieldguide.org.nz/en/chapters/data-representation/images-and-colours/" TargetMode="External" Id="R26389ad4456e4cca" /><Relationship Type="http://schemas.openxmlformats.org/officeDocument/2006/relationships/hyperlink" Target="https://www.csunplugged.org/en/topics/image-representation/" TargetMode="External" Id="Rf51bd4f8f4484a62" /><Relationship Type="http://schemas.openxmlformats.org/officeDocument/2006/relationships/hyperlink" Target="https://www.w3.org/TR/2025/REC-png-3-20250624/" TargetMode="External" Id="R8c54478ae99740c1" /><Relationship Type="http://schemas.openxmlformats.org/officeDocument/2006/relationships/notesSlide" Target="/ppt/notesSlides/notesSlide24.xml" Id="Rff92cfe2eb9b48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04AFBDF2-F7D1-4672-9D0D-7606BA3E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633A0E72-2BAB-46B1-B06E-9009E4B3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777B4-04A8-4877-981A-CF90C3158E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6fe8751d342c2"/>
          <a:srcRect xmlns:a="http://schemas.openxmlformats.org/drawingml/2006/main" l="27" t="0" r="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初中信息科技  /  数据与编码">
            <a:extLst xmlns:a="http://schemas.openxmlformats.org/drawingml/2006/main">
              <a:ext uri="{FF2B5EF4-FFF2-40B4-BE49-F238E27FC236}">
                <a16:creationId xmlns:a16="http://schemas.microsoft.com/office/drawing/2014/main" id="{1175E5B2-DCD3-4A04-8717-35F613A3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初中信息科技  /  数据与编码</a:t>
            </a:r>
          </a:p>
        </p:txBody>
      </p:sp>
      <p:sp>
        <p:nvSpPr>
          <p:cNvPr id="5" name="像素里的&#10;宇宙">
            <a:extLst xmlns:a="http://schemas.openxmlformats.org/drawingml/2006/main">
              <a:ext uri="{FF2B5EF4-FFF2-40B4-BE49-F238E27FC236}">
                <a16:creationId xmlns:a16="http://schemas.microsoft.com/office/drawing/2014/main" id="{2585C941-70C9-4EC7-8905-5FC2E4F9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5905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像素里的</a:t>
            </a:r>
          </a:p>
          <a:p xmlns:a="http://schemas.openxmlformats.org/drawingml/2006/main">
            <a:pPr algn="l">
              <a:def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6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宇宙</a:t>
            </a:r>
          </a:p>
        </p:txBody>
      </p:sp>
      <p:sp>
        <p:nvSpPr>
          <p:cNvPr id="6" name="一张图片如何变成 0 和 1">
            <a:extLst xmlns:a="http://schemas.openxmlformats.org/drawingml/2006/main">
              <a:ext uri="{FF2B5EF4-FFF2-40B4-BE49-F238E27FC236}">
                <a16:creationId xmlns:a16="http://schemas.microsoft.com/office/drawing/2014/main" id="{B5002472-3A10-4878-866A-732090D0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一张图片如何变成 0 和 1</a:t>
            </a:r>
          </a:p>
        </p:txBody>
      </p:sp>
      <p:sp>
        <p:nvSpPr>
          <p:cNvPr id="7" name="40 分钟探究课  ·  编码与还原实验">
            <a:extLst xmlns:a="http://schemas.openxmlformats.org/drawingml/2006/main">
              <a:ext uri="{FF2B5EF4-FFF2-40B4-BE49-F238E27FC236}">
                <a16:creationId xmlns:a16="http://schemas.microsoft.com/office/drawing/2014/main" id="{8FC9765B-F13F-458B-82A8-482185A8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05475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40 分钟探究课  ·  编码与还原实验</a:t>
            </a:r>
          </a:p>
        </p:txBody>
      </p:sp>
    </p:spTree>
    <p:extLst>
      <p:ext uri="{BB962C8B-B14F-4D97-AF65-F5344CB8AC3E}">
        <p14:creationId xmlns:p14="http://schemas.microsoft.com/office/powerpoint/2010/main" val="596195580"/>
      </p:ext>
    </p:extLst>
  </p:cSld>
  <p:transition spd="fast" advClick="1">
    <p:fade/>
  </p:transition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05FC41BF-4254-4F95-8885-823BF64F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1856B64F-4344-48FA-A49F-5E1882CD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3" name="观察">
            <a:extLst xmlns:a="http://schemas.openxmlformats.org/drawingml/2006/main">
              <a:ext uri="{FF2B5EF4-FFF2-40B4-BE49-F238E27FC236}">
                <a16:creationId xmlns:a16="http://schemas.microsoft.com/office/drawing/2014/main" id="{7C1F6588-10A0-4F35-9198-9E617EB2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观察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135FB-7DA5-490A-BCDE-CCFFD927DE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21f5613dc40ac"/>
          <a:srcRect xmlns:a="http://schemas.openxmlformats.org/drawingml/2006/main" l="0" t="3125" r="0" b="31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438150"/>
            <a:ext cx="6096000" cy="5715000"/>
          </a:xfrm>
          <a:prstGeom xmlns:a="http://schemas.openxmlformats.org/drawingml/2006/main" prst="rect">
            <a:avLst/>
          </a:prstGeom>
        </p:spPr>
      </p:pic>
      <p:sp>
        <p:nvSpPr>
          <p:cNvPr id="5" name="这一幅画，&#10;计算机怎样&#10;记住？">
            <a:extLst xmlns:a="http://schemas.openxmlformats.org/drawingml/2006/main">
              <a:ext uri="{FF2B5EF4-FFF2-40B4-BE49-F238E27FC236}">
                <a16:creationId xmlns:a16="http://schemas.microsoft.com/office/drawing/2014/main" id="{1F191744-3B07-49D4-8123-5DB3F8DF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47800"/>
            <a:ext cx="5524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这一幅画，</a:t>
            </a:r>
          </a:p>
          <a:p xmlns:a="http://schemas.openxmlformats.org/drawingml/2006/main">
            <a: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计算机怎样</a:t>
            </a:r>
          </a:p>
          <a:p xmlns:a="http://schemas.openxmlformats.org/drawingml/2006/main">
            <a:pPr algn="l">
              <a:def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5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记住？</a:t>
            </a:r>
          </a:p>
        </p:txBody>
      </p:sp>
      <p:sp>
        <p:nvSpPr>
          <p:cNvPr id="6" name="先说出你的猜想">
            <a:extLst xmlns:a="http://schemas.openxmlformats.org/drawingml/2006/main">
              <a:ext uri="{FF2B5EF4-FFF2-40B4-BE49-F238E27FC236}">
                <a16:creationId xmlns:a16="http://schemas.microsoft.com/office/drawing/2014/main" id="{C673D3F4-704A-4346-B0D9-2D409E5E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8630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先说出你的猜想</a:t>
            </a:r>
          </a:p>
        </p:txBody>
      </p:sp>
    </p:spTree>
    <p:extLst>
      <p:ext uri="{BB962C8B-B14F-4D97-AF65-F5344CB8AC3E}">
        <p14:creationId xmlns:p14="http://schemas.microsoft.com/office/powerpoint/2010/main" val="865976250"/>
      </p:ext>
    </p:extLst>
  </p:cSld>
  <p:transition spd="fast" advClick="1">
    <p:fade/>
  </p:transition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681141FD-11FE-412E-B35F-8FDD3262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B18AD814-9197-4D10-9D9E-2641ADB5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3" name="学习目标">
            <a:extLst xmlns:a="http://schemas.openxmlformats.org/drawingml/2006/main">
              <a:ext uri="{FF2B5EF4-FFF2-40B4-BE49-F238E27FC236}">
                <a16:creationId xmlns:a16="http://schemas.microsoft.com/office/drawing/2014/main" id="{3C946871-C9FC-471B-8129-C258E258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学习目标</a:t>
            </a:r>
          </a:p>
        </p:txBody>
      </p:sp>
      <p:sp>
        <p:nvSpPr>
          <p:cNvPr id="4" name="下课时，你能解释一张图片">
            <a:extLst xmlns:a="http://schemas.openxmlformats.org/drawingml/2006/main">
              <a:ext uri="{FF2B5EF4-FFF2-40B4-BE49-F238E27FC236}">
                <a16:creationId xmlns:a16="http://schemas.microsoft.com/office/drawing/2014/main" id="{180D4418-A845-4334-A465-08E65BDE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下课时，你能解释一张图片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61899EFD-49E1-45C3-A9F3-1B0150DEA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38375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2563EB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找到像素">
            <a:extLst xmlns:a="http://schemas.openxmlformats.org/drawingml/2006/main">
              <a:ext uri="{FF2B5EF4-FFF2-40B4-BE49-F238E27FC236}">
                <a16:creationId xmlns:a16="http://schemas.microsoft.com/office/drawing/2014/main" id="{925F91AA-D581-4B46-9DD0-5D12B1C3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860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找到像素</a:t>
            </a:r>
          </a:p>
        </p:txBody>
      </p:sp>
      <p:sp>
        <p:nvSpPr>
          <p:cNvPr id="7" name="说清图片里的小格子代表什么">
            <a:extLst xmlns:a="http://schemas.openxmlformats.org/drawingml/2006/main">
              <a:ext uri="{FF2B5EF4-FFF2-40B4-BE49-F238E27FC236}">
                <a16:creationId xmlns:a16="http://schemas.microsoft.com/office/drawing/2014/main" id="{0BAA6C40-BBF2-4753-9E47-AAABD2CF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2410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说清图片里的小格子代表什么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35B6E3A7-D33E-4C71-9F6A-877B8565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95625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9" name="传递图案">
            <a:extLst xmlns:a="http://schemas.openxmlformats.org/drawingml/2006/main">
              <a:ext uri="{FF2B5EF4-FFF2-40B4-BE49-F238E27FC236}">
                <a16:creationId xmlns:a16="http://schemas.microsoft.com/office/drawing/2014/main" id="{EA7525AA-2E7E-4BF6-ACF9-CA575314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432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传递图案</a:t>
            </a:r>
          </a:p>
        </p:txBody>
      </p:sp>
      <p:sp>
        <p:nvSpPr>
          <p:cNvPr id="10" name="用统一规则把黑白图写成 0 和 1">
            <a:extLst xmlns:a="http://schemas.openxmlformats.org/drawingml/2006/main">
              <a:ext uri="{FF2B5EF4-FFF2-40B4-BE49-F238E27FC236}">
                <a16:creationId xmlns:a16="http://schemas.microsoft.com/office/drawing/2014/main" id="{BE42247B-F9DF-4D82-94C1-85A0C37F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8135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用统一规则把黑白图写成 0 和 1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BDDDDFC1-0D23-4DF2-B093-60D6744D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52875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2" name="解释颜色">
            <a:extLst xmlns:a="http://schemas.openxmlformats.org/drawingml/2006/main">
              <a:ext uri="{FF2B5EF4-FFF2-40B4-BE49-F238E27FC236}">
                <a16:creationId xmlns:a16="http://schemas.microsoft.com/office/drawing/2014/main" id="{C8E19D5B-A586-46A8-B6EC-0F7E0284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00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解释颜色</a:t>
            </a:r>
          </a:p>
        </p:txBody>
      </p:sp>
      <p:sp>
        <p:nvSpPr>
          <p:cNvPr id="13" name="读懂一个 RGB 像素的三个数">
            <a:extLst xmlns:a="http://schemas.openxmlformats.org/drawingml/2006/main">
              <a:ext uri="{FF2B5EF4-FFF2-40B4-BE49-F238E27FC236}">
                <a16:creationId xmlns:a16="http://schemas.microsoft.com/office/drawing/2014/main" id="{45918F94-20B1-45ED-BF1F-52B3C154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3860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读懂一个 RGB 像素的三个数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B62A375C-480D-4F6B-87F6-4217EA02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0125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5" name="估算数据">
            <a:extLst xmlns:a="http://schemas.openxmlformats.org/drawingml/2006/main">
              <a:ext uri="{FF2B5EF4-FFF2-40B4-BE49-F238E27FC236}">
                <a16:creationId xmlns:a16="http://schemas.microsoft.com/office/drawing/2014/main" id="{DFC53899-7ED3-4E04-B6A5-C69D802B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577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估算数据</a:t>
            </a:r>
          </a:p>
        </p:txBody>
      </p:sp>
      <p:sp>
        <p:nvSpPr>
          <p:cNvPr id="16" name="算出简单图像的原始像素数据量">
            <a:extLst xmlns:a="http://schemas.openxmlformats.org/drawingml/2006/main">
              <a:ext uri="{FF2B5EF4-FFF2-40B4-BE49-F238E27FC236}">
                <a16:creationId xmlns:a16="http://schemas.microsoft.com/office/drawing/2014/main" id="{3AB7E0A4-8527-46BD-BFBD-74A2DDF7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89585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算出简单图像的原始像素数据量</a:t>
            </a:r>
          </a:p>
        </p:txBody>
      </p:sp>
    </p:spTree>
    <p:extLst>
      <p:ext uri="{BB962C8B-B14F-4D97-AF65-F5344CB8AC3E}">
        <p14:creationId xmlns:p14="http://schemas.microsoft.com/office/powerpoint/2010/main" val="1205427375"/>
      </p:ext>
    </p:extLst>
  </p:cSld>
  <p:transition spd="fast" advClick="1">
    <p:fade/>
  </p:transition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AB723E0F-5855-48D9-B93D-F31B4EDA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4122156A-8120-4D47-932C-9623EE15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3" name="01  像素">
            <a:extLst xmlns:a="http://schemas.openxmlformats.org/drawingml/2006/main">
              <a:ext uri="{FF2B5EF4-FFF2-40B4-BE49-F238E27FC236}">
                <a16:creationId xmlns:a16="http://schemas.microsoft.com/office/drawing/2014/main" id="{46665352-201A-469B-BBB9-437D22A8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01  像素</a:t>
            </a:r>
          </a:p>
        </p:txBody>
      </p:sp>
      <p:sp>
        <p:nvSpPr>
          <p:cNvPr id="4" name="位图图片，由像素组成">
            <a:extLst xmlns:a="http://schemas.openxmlformats.org/drawingml/2006/main">
              <a:ext uri="{FF2B5EF4-FFF2-40B4-BE49-F238E27FC236}">
                <a16:creationId xmlns:a16="http://schemas.microsoft.com/office/drawing/2014/main" id="{F628BF2D-B67A-4DB2-9443-6ACD3822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位图图片，由像素组成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34475-3DF6-4D31-A1FE-606D0739A172}"/>
              </a:ext>
            </a:extLst>
          </p:cNvPr>
          <p:cNvGraphicFramePr/>
          <p:nvPr/>
        </p:nvGraphicFramePr>
        <p:xfrm>
          <a:off xmlns:a="http://schemas.openxmlformats.org/drawingml/2006/main" x="704850" y="2209800"/>
          <a:ext xmlns:a="http://schemas.openxmlformats.org/drawingml/2006/main" cx="3429000" cy="3429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28625"/>
                <a:gridCol w="428625"/>
                <a:gridCol w="428625"/>
                <a:gridCol w="428625"/>
                <a:gridCol w="428625"/>
                <a:gridCol w="428625"/>
                <a:gridCol w="428625"/>
                <a:gridCol w="428625"/>
              </a:tblGrid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像素">
            <a:extLst xmlns:a="http://schemas.openxmlformats.org/drawingml/2006/main">
              <a:ext uri="{FF2B5EF4-FFF2-40B4-BE49-F238E27FC236}">
                <a16:creationId xmlns:a16="http://schemas.microsoft.com/office/drawing/2014/main" id="{C1DDDBD8-F26E-4C56-87D0-125B88CC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47650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像素</a:t>
            </a:r>
          </a:p>
        </p:txBody>
      </p:sp>
      <p:sp>
        <p:nvSpPr>
          <p:cNvPr id="7" name="Pixel  =  Picture element">
            <a:extLst xmlns:a="http://schemas.openxmlformats.org/drawingml/2006/main">
              <a:ext uri="{FF2B5EF4-FFF2-40B4-BE49-F238E27FC236}">
                <a16:creationId xmlns:a16="http://schemas.microsoft.com/office/drawing/2014/main" id="{626DDB6E-715A-4F22-90EB-83E2637C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400425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950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Pixel  =  Picture element</a:t>
            </a:r>
          </a:p>
        </p:txBody>
      </p:sp>
      <p:sp>
        <p:nvSpPr>
          <p:cNvPr id="8" name="每个像素位置，记录一个颜色值。">
            <a:extLst xmlns:a="http://schemas.openxmlformats.org/drawingml/2006/main">
              <a:ext uri="{FF2B5EF4-FFF2-40B4-BE49-F238E27FC236}">
                <a16:creationId xmlns:a16="http://schemas.microsoft.com/office/drawing/2014/main" id="{BEC6EBD3-DDF2-4E41-8842-754BAEE3B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162425"/>
            <a:ext cx="619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每个像素位置，记录一个颜色值。</a:t>
            </a:r>
          </a:p>
        </p:txBody>
      </p:sp>
      <p:sp>
        <p:nvSpPr>
          <p:cNvPr id="9" name="这个小图案有 8 × 8 = 64 个像素。">
            <a:extLst xmlns:a="http://schemas.openxmlformats.org/drawingml/2006/main">
              <a:ext uri="{FF2B5EF4-FFF2-40B4-BE49-F238E27FC236}">
                <a16:creationId xmlns:a16="http://schemas.microsoft.com/office/drawing/2014/main" id="{BAAF9FE0-0308-4B2D-8506-E2325221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095875"/>
            <a:ext cx="6334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这个小图案有 8 × 8 = 64 个像素。</a:t>
            </a:r>
          </a:p>
        </p:txBody>
      </p:sp>
    </p:spTree>
    <p:extLst>
      <p:ext uri="{BB962C8B-B14F-4D97-AF65-F5344CB8AC3E}">
        <p14:creationId xmlns:p14="http://schemas.microsoft.com/office/powerpoint/2010/main" val="104972003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AD89BF55-C341-4B03-B680-E45CDA54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52726968-F13D-4E49-A3A1-7BF212AE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3" name="02  黑白编码">
            <a:extLst xmlns:a="http://schemas.openxmlformats.org/drawingml/2006/main">
              <a:ext uri="{FF2B5EF4-FFF2-40B4-BE49-F238E27FC236}">
                <a16:creationId xmlns:a16="http://schemas.microsoft.com/office/drawing/2014/main" id="{91159DE8-F377-4768-8B01-0968D244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02  黑白编码</a:t>
            </a:r>
          </a:p>
        </p:txBody>
      </p:sp>
      <p:sp>
        <p:nvSpPr>
          <p:cNvPr id="4" name="本课约定：0 表示白，1 表示黑">
            <a:extLst xmlns:a="http://schemas.openxmlformats.org/drawingml/2006/main">
              <a:ext uri="{FF2B5EF4-FFF2-40B4-BE49-F238E27FC236}">
                <a16:creationId xmlns:a16="http://schemas.microsoft.com/office/drawing/2014/main" id="{FC42DD6F-5634-4DF3-A5F4-6F541A70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本课约定：0 表示白，1 表示黑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9ADD1-C2AC-4A74-8271-CDF2DB7C1713}"/>
              </a:ext>
            </a:extLst>
          </p:cNvPr>
          <p:cNvGraphicFramePr/>
          <p:nvPr/>
        </p:nvGraphicFramePr>
        <p:xfrm>
          <a:off xmlns:a="http://schemas.openxmlformats.org/drawingml/2006/main" x="647700" y="2324100"/>
          <a:ext xmlns:a="http://schemas.openxmlformats.org/drawingml/2006/main" cx="5715000" cy="20955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857500"/>
                <a:gridCol w="2857500"/>
              </a:tblGrid>
              <a:tr h="2095500">
                <a:tc>
                  <a:txBody>
                    <a:bodyPr anchor="ctr"/>
                    <a:lstStyle/>
                    <a:p>
                      <a:pPr algn="ctr"/>
                      <a:r>
                        <a:rPr sz="75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75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01817"/>
                    </a:solidFill>
                  </a:tcPr>
                </a:tc>
              </a:tr>
            </a:tbl>
          </a:graphicData>
        </a:graphic>
      </p:graphicFrame>
      <p:sp>
        <p:nvSpPr>
          <p:cNvPr id="6" name="白">
            <a:extLst xmlns:a="http://schemas.openxmlformats.org/drawingml/2006/main">
              <a:ext uri="{FF2B5EF4-FFF2-40B4-BE49-F238E27FC236}">
                <a16:creationId xmlns:a16="http://schemas.microsoft.com/office/drawing/2014/main" id="{52D66F61-DF00-4B6B-9B4E-C62E5B92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9625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白</a:t>
            </a:r>
          </a:p>
        </p:txBody>
      </p:sp>
      <p:sp>
        <p:nvSpPr>
          <p:cNvPr id="7" name="黑">
            <a:extLst xmlns:a="http://schemas.openxmlformats.org/drawingml/2006/main">
              <a:ext uri="{FF2B5EF4-FFF2-40B4-BE49-F238E27FC236}">
                <a16:creationId xmlns:a16="http://schemas.microsoft.com/office/drawing/2014/main" id="{70686C26-3C56-4ECF-AFD7-96939C61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619625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黑</a:t>
            </a:r>
          </a:p>
        </p:txBody>
      </p:sp>
      <p:sp>
        <p:nvSpPr>
          <p:cNvPr id="8" name="1 bit">
            <a:extLst xmlns:a="http://schemas.openxmlformats.org/drawingml/2006/main">
              <a:ext uri="{FF2B5EF4-FFF2-40B4-BE49-F238E27FC236}">
                <a16:creationId xmlns:a16="http://schemas.microsoft.com/office/drawing/2014/main" id="{7481F7F6-7B9D-458C-BADA-A37E62B5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476500"/>
            <a:ext cx="361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60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 bit</a:t>
            </a:r>
          </a:p>
        </p:txBody>
      </p:sp>
      <p:sp>
        <p:nvSpPr>
          <p:cNvPr id="9" name="一位二进制数&#10;可以记录两种状态">
            <a:extLst xmlns:a="http://schemas.openxmlformats.org/drawingml/2006/main">
              <a:ext uri="{FF2B5EF4-FFF2-40B4-BE49-F238E27FC236}">
                <a16:creationId xmlns:a16="http://schemas.microsoft.com/office/drawing/2014/main" id="{2BFED1CF-73AA-4C1A-B76F-1B408DF3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705225"/>
            <a:ext cx="3619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一位二进制数</a:t>
            </a:r>
          </a:p>
          <a:p xmlns:a="http://schemas.openxmlformats.org/drawingml/2006/main">
            <a:pPr algn="l">
              <a:def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可以记录两种状态</a:t>
            </a:r>
          </a:p>
        </p:txBody>
      </p:sp>
      <p:sp>
        <p:nvSpPr>
          <p:cNvPr id="10" name="颜色对应可以另作约定，双方保持一致即可。">
            <a:extLst xmlns:a="http://schemas.openxmlformats.org/drawingml/2006/main">
              <a:ext uri="{FF2B5EF4-FFF2-40B4-BE49-F238E27FC236}">
                <a16:creationId xmlns:a16="http://schemas.microsoft.com/office/drawing/2014/main" id="{B6DFF499-97C6-489B-BC85-A4689CF7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388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颜色对应可以另作约定，双方保持一致即可。</a:t>
            </a:r>
          </a:p>
        </p:txBody>
      </p:sp>
    </p:spTree>
    <p:extLst>
      <p:ext uri="{BB962C8B-B14F-4D97-AF65-F5344CB8AC3E}">
        <p14:creationId xmlns:p14="http://schemas.microsoft.com/office/powerpoint/2010/main" val="922165486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B7B44178-DF8C-4525-98E6-B207A5B6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238B736A-AC95-44B8-A048-2ADA0C37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  <p:sp>
        <p:nvSpPr>
          <p:cNvPr id="3" name="02  黑白编码">
            <a:extLst xmlns:a="http://schemas.openxmlformats.org/drawingml/2006/main">
              <a:ext uri="{FF2B5EF4-FFF2-40B4-BE49-F238E27FC236}">
                <a16:creationId xmlns:a16="http://schemas.microsoft.com/office/drawing/2014/main" id="{16A51B06-5E5A-4A4E-9FA8-C95E306A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02  黑白编码</a:t>
            </a:r>
          </a:p>
        </p:txBody>
      </p:sp>
      <p:sp>
        <p:nvSpPr>
          <p:cNvPr id="4" name="一行像素，就能写成一串数字">
            <a:extLst xmlns:a="http://schemas.openxmlformats.org/drawingml/2006/main">
              <a:ext uri="{FF2B5EF4-FFF2-40B4-BE49-F238E27FC236}">
                <a16:creationId xmlns:a16="http://schemas.microsoft.com/office/drawing/2014/main" id="{3CE0A007-C59B-4A31-9162-D0F75904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一行像素，就能写成一串数字</a:t>
            </a:r>
          </a:p>
        </p:txBody>
      </p:sp>
      <p:sp>
        <p:nvSpPr>
          <p:cNvPr id="5" name="读取顺序：从左到右">
            <a:extLst xmlns:a="http://schemas.openxmlformats.org/drawingml/2006/main">
              <a:ext uri="{FF2B5EF4-FFF2-40B4-BE49-F238E27FC236}">
                <a16:creationId xmlns:a16="http://schemas.microsoft.com/office/drawing/2014/main" id="{5A7B1252-F733-472B-B86C-87BEFB88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读取顺序：从左到右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3B599-6528-4726-B9BE-8610A719818B}"/>
              </a:ext>
            </a:extLst>
          </p:cNvPr>
          <p:cNvGraphicFramePr/>
          <p:nvPr/>
        </p:nvGraphicFramePr>
        <p:xfrm>
          <a:off xmlns:a="http://schemas.openxmlformats.org/drawingml/2006/main" x="952500" y="2571750"/>
          <a:ext xmlns:a="http://schemas.openxmlformats.org/drawingml/2006/main" cx="10287000" cy="10287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285875"/>
                <a:gridCol w="1285875"/>
                <a:gridCol w="1285875"/>
                <a:gridCol w="1285875"/>
                <a:gridCol w="1285875"/>
                <a:gridCol w="1285875"/>
                <a:gridCol w="1285875"/>
                <a:gridCol w="1285875"/>
              </a:tblGrid>
              <a:tr h="1028700"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BBC4B8"/>
                      </a:solidFill>
                      <a:prstDash val="solid"/>
                    </a:lnL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BBC4B8"/>
                      </a:solidFill>
                      <a:prstDash val="solid"/>
                    </a:lnR>
                    <a:lnT w="9525">
                      <a:solidFill>
                        <a:srgbClr val="BBC4B8"/>
                      </a:solidFill>
                      <a:prstDash val="solid"/>
                    </a:lnT>
                    <a:lnB w="9525">
                      <a:solidFill>
                        <a:srgbClr val="BBC4B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D2EB2-B930-400E-AC14-E60C02B89A86}"/>
              </a:ext>
            </a:extLst>
          </p:cNvPr>
          <p:cNvGraphicFramePr/>
          <p:nvPr/>
        </p:nvGraphicFramePr>
        <p:xfrm>
          <a:off xmlns:a="http://schemas.openxmlformats.org/drawingml/2006/main" x="952500" y="3895725"/>
          <a:ext xmlns:a="http://schemas.openxmlformats.org/drawingml/2006/main" cx="10287000" cy="100012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285875"/>
                <a:gridCol w="1285875"/>
                <a:gridCol w="1285875"/>
                <a:gridCol w="1285875"/>
                <a:gridCol w="1285875"/>
                <a:gridCol w="1285875"/>
                <a:gridCol w="1285875"/>
                <a:gridCol w="1285875"/>
              </a:tblGrid>
              <a:tr h="1000125"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4425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8 个像素，每个用 1 bit，共 8 bit。">
            <a:extLst xmlns:a="http://schemas.openxmlformats.org/drawingml/2006/main">
              <a:ext uri="{FF2B5EF4-FFF2-40B4-BE49-F238E27FC236}">
                <a16:creationId xmlns:a16="http://schemas.microsoft.com/office/drawing/2014/main" id="{2D738A1F-66A7-4166-807E-F1E70721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6257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8 个像素，每个用 1 bit，共 8 bit。</a:t>
            </a:r>
          </a:p>
        </p:txBody>
      </p:sp>
    </p:spTree>
    <p:extLst>
      <p:ext uri="{BB962C8B-B14F-4D97-AF65-F5344CB8AC3E}">
        <p14:creationId xmlns:p14="http://schemas.microsoft.com/office/powerpoint/2010/main" val="1079415009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CBA78C70-8E6C-4467-A8B3-E4BA12EF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BD0F289C-C07B-4A4A-A14D-DACF6DB5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07</a:t>
            </a:r>
          </a:p>
        </p:txBody>
      </p:sp>
      <p:sp>
        <p:nvSpPr>
          <p:cNvPr id="3" name="02  黑白编码">
            <a:extLst xmlns:a="http://schemas.openxmlformats.org/drawingml/2006/main">
              <a:ext uri="{FF2B5EF4-FFF2-40B4-BE49-F238E27FC236}">
                <a16:creationId xmlns:a16="http://schemas.microsoft.com/office/drawing/2014/main" id="{BD3AC5ED-3128-4D4B-BD7F-0F6E8A85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02  黑白编码</a:t>
            </a:r>
          </a:p>
        </p:txBody>
      </p:sp>
      <p:sp>
        <p:nvSpPr>
          <p:cNvPr id="4" name="整张图，需要共同的读取规则">
            <a:extLst xmlns:a="http://schemas.openxmlformats.org/drawingml/2006/main">
              <a:ext uri="{FF2B5EF4-FFF2-40B4-BE49-F238E27FC236}">
                <a16:creationId xmlns:a16="http://schemas.microsoft.com/office/drawing/2014/main" id="{65435FFD-6ABA-4FC8-8685-B1E2A15B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整张图，需要共同的读取规则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FB514-672D-43C7-9A28-4F58212A4BE3}"/>
              </a:ext>
            </a:extLst>
          </p:cNvPr>
          <p:cNvGraphicFramePr/>
          <p:nvPr/>
        </p:nvGraphicFramePr>
        <p:xfrm>
          <a:off xmlns:a="http://schemas.openxmlformats.org/drawingml/2006/main" x="762000" y="2305050"/>
          <a:ext xmlns:a="http://schemas.openxmlformats.org/drawingml/2006/main" cx="3219450" cy="32194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804863"/>
                <a:gridCol w="804863"/>
                <a:gridCol w="804863"/>
                <a:gridCol w="804863"/>
              </a:tblGrid>
              <a:tr h="804863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4863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4863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4863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</a:tr>
            </a:tbl>
          </a:graphicData>
        </a:graphic>
      </p:graphicFrame>
      <p:sp>
        <p:nvSpPr>
          <p:cNvPr id="6" name="第1行">
            <a:extLst xmlns:a="http://schemas.openxmlformats.org/drawingml/2006/main">
              <a:ext uri="{FF2B5EF4-FFF2-40B4-BE49-F238E27FC236}">
                <a16:creationId xmlns:a16="http://schemas.microsoft.com/office/drawing/2014/main" id="{360E3B97-D8C8-4279-8B08-B6168B44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476500"/>
            <a:ext cx="123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第1行</a:t>
            </a:r>
          </a:p>
        </p:txBody>
      </p:sp>
      <p:sp>
        <p:nvSpPr>
          <p:cNvPr id="7" name="1000">
            <a:extLst xmlns:a="http://schemas.openxmlformats.org/drawingml/2006/main">
              <a:ext uri="{FF2B5EF4-FFF2-40B4-BE49-F238E27FC236}">
                <a16:creationId xmlns:a16="http://schemas.microsoft.com/office/drawing/2014/main" id="{FFCA6B9E-0804-4366-A40C-1B82EB02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400300"/>
            <a:ext cx="19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1000</a:t>
            </a:r>
          </a:p>
        </p:txBody>
      </p:sp>
      <p:sp>
        <p:nvSpPr>
          <p:cNvPr id="8" name="第2行">
            <a:extLst xmlns:a="http://schemas.openxmlformats.org/drawingml/2006/main">
              <a:ext uri="{FF2B5EF4-FFF2-40B4-BE49-F238E27FC236}">
                <a16:creationId xmlns:a16="http://schemas.microsoft.com/office/drawing/2014/main" id="{124BA173-D74B-41F6-8D2F-C793D99B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257550"/>
            <a:ext cx="123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第2行</a:t>
            </a:r>
          </a:p>
        </p:txBody>
      </p:sp>
      <p:sp>
        <p:nvSpPr>
          <p:cNvPr id="9" name="1000">
            <a:extLst xmlns:a="http://schemas.openxmlformats.org/drawingml/2006/main">
              <a:ext uri="{FF2B5EF4-FFF2-40B4-BE49-F238E27FC236}">
                <a16:creationId xmlns:a16="http://schemas.microsoft.com/office/drawing/2014/main" id="{1EC177A1-78B8-406D-83DB-432C0A16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81350"/>
            <a:ext cx="19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1000</a:t>
            </a:r>
          </a:p>
        </p:txBody>
      </p:sp>
      <p:sp>
        <p:nvSpPr>
          <p:cNvPr id="10" name="第3行">
            <a:extLst xmlns:a="http://schemas.openxmlformats.org/drawingml/2006/main">
              <a:ext uri="{FF2B5EF4-FFF2-40B4-BE49-F238E27FC236}">
                <a16:creationId xmlns:a16="http://schemas.microsoft.com/office/drawing/2014/main" id="{5C975259-4C21-4F5F-A6B9-5536F406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038600"/>
            <a:ext cx="123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第3行</a:t>
            </a:r>
          </a:p>
        </p:txBody>
      </p:sp>
      <p:sp>
        <p:nvSpPr>
          <p:cNvPr id="11" name="1000">
            <a:extLst xmlns:a="http://schemas.openxmlformats.org/drawingml/2006/main">
              <a:ext uri="{FF2B5EF4-FFF2-40B4-BE49-F238E27FC236}">
                <a16:creationId xmlns:a16="http://schemas.microsoft.com/office/drawing/2014/main" id="{FA102769-7446-4864-AA7F-0D799F10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962400"/>
            <a:ext cx="19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1000</a:t>
            </a:r>
          </a:p>
        </p:txBody>
      </p:sp>
      <p:sp>
        <p:nvSpPr>
          <p:cNvPr id="12" name="第4行">
            <a:extLst xmlns:a="http://schemas.openxmlformats.org/drawingml/2006/main">
              <a:ext uri="{FF2B5EF4-FFF2-40B4-BE49-F238E27FC236}">
                <a16:creationId xmlns:a16="http://schemas.microsoft.com/office/drawing/2014/main" id="{AB992FAB-49DC-426D-AC8C-096372B5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819650"/>
            <a:ext cx="123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第4行</a:t>
            </a:r>
          </a:p>
        </p:txBody>
      </p:sp>
      <p:sp>
        <p:nvSpPr>
          <p:cNvPr id="13" name="1111">
            <a:extLst xmlns:a="http://schemas.openxmlformats.org/drawingml/2006/main">
              <a:ext uri="{FF2B5EF4-FFF2-40B4-BE49-F238E27FC236}">
                <a16:creationId xmlns:a16="http://schemas.microsoft.com/office/drawing/2014/main" id="{BCDEFCD2-6993-4B36-B00A-18CD2843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743450"/>
            <a:ext cx="19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1111</a:t>
            </a:r>
          </a:p>
        </p:txBody>
      </p:sp>
      <p:sp>
        <p:nvSpPr>
          <p:cNvPr id="14" name="4 列 × 4 行">
            <a:extLst xmlns:a="http://schemas.openxmlformats.org/drawingml/2006/main">
              <a:ext uri="{FF2B5EF4-FFF2-40B4-BE49-F238E27FC236}">
                <a16:creationId xmlns:a16="http://schemas.microsoft.com/office/drawing/2014/main" id="{634FA613-B48D-4D26-8D1A-4C9A1779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476500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4 列 × 4 行</a:t>
            </a:r>
          </a:p>
        </p:txBody>
      </p:sp>
      <p:sp>
        <p:nvSpPr>
          <p:cNvPr id="15" name="每行从左到右&#10;各行从上到下">
            <a:extLst xmlns:a="http://schemas.openxmlformats.org/drawingml/2006/main">
              <a:ext uri="{FF2B5EF4-FFF2-40B4-BE49-F238E27FC236}">
                <a16:creationId xmlns:a16="http://schemas.microsoft.com/office/drawing/2014/main" id="{F77E36DD-9CF5-464C-AD22-60157998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86125"/>
            <a:ext cx="2571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每行从左到右</a:t>
            </a:r>
          </a:p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各行从上到下</a:t>
            </a:r>
          </a:p>
        </p:txBody>
      </p:sp>
      <p:sp>
        <p:nvSpPr>
          <p:cNvPr id="16" name="按序连接成 16 位">
            <a:extLst xmlns:a="http://schemas.openxmlformats.org/drawingml/2006/main">
              <a:ext uri="{FF2B5EF4-FFF2-40B4-BE49-F238E27FC236}">
                <a16:creationId xmlns:a16="http://schemas.microsoft.com/office/drawing/2014/main" id="{67422B87-1B56-4FE8-9F99-E12781DD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791075"/>
            <a:ext cx="257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按序连接成 16 位</a:t>
            </a:r>
          </a:p>
        </p:txBody>
      </p:sp>
    </p:spTree>
    <p:extLst>
      <p:ext uri="{BB962C8B-B14F-4D97-AF65-F5344CB8AC3E}">
        <p14:creationId xmlns:p14="http://schemas.microsoft.com/office/powerpoint/2010/main" val="1275928180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" fill="hold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3A979DD2-09E7-4364-AFEC-80424B0F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DBC756B0-A650-476E-802A-05588C54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08</a:t>
            </a:r>
          </a:p>
        </p:txBody>
      </p:sp>
      <p:sp>
        <p:nvSpPr>
          <p:cNvPr id="3" name="02  黑白编码">
            <a:extLst xmlns:a="http://schemas.openxmlformats.org/drawingml/2006/main">
              <a:ext uri="{FF2B5EF4-FFF2-40B4-BE49-F238E27FC236}">
                <a16:creationId xmlns:a16="http://schemas.microsoft.com/office/drawing/2014/main" id="{96BD5622-582C-46C1-B268-9E0FFF41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02  黑白编码</a:t>
            </a:r>
          </a:p>
        </p:txBody>
      </p:sp>
      <p:sp>
        <p:nvSpPr>
          <p:cNvPr id="4" name="只有数字，还不够">
            <a:extLst xmlns:a="http://schemas.openxmlformats.org/drawingml/2006/main">
              <a:ext uri="{FF2B5EF4-FFF2-40B4-BE49-F238E27FC236}">
                <a16:creationId xmlns:a16="http://schemas.microsoft.com/office/drawing/2014/main" id="{5ECD2C79-8A5A-4D6A-9430-EF826D24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只有数字，还不够</a:t>
            </a:r>
          </a:p>
        </p:txBody>
      </p:sp>
      <p:sp>
        <p:nvSpPr>
          <p:cNvPr id="5" name="1000100010001111">
            <a:extLst xmlns:a="http://schemas.openxmlformats.org/drawingml/2006/main">
              <a:ext uri="{FF2B5EF4-FFF2-40B4-BE49-F238E27FC236}">
                <a16:creationId xmlns:a16="http://schemas.microsoft.com/office/drawing/2014/main" id="{560B6254-3B9D-4E11-86BE-B9B7F48B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1000100010001111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5A8CE-93D5-4B95-BAA1-3B51F18E296C}"/>
              </a:ext>
            </a:extLst>
          </p:cNvPr>
          <p:cNvGraphicFramePr/>
          <p:nvPr/>
        </p:nvGraphicFramePr>
        <p:xfrm>
          <a:off xmlns:a="http://schemas.openxmlformats.org/drawingml/2006/main" x="904875" y="3124200"/>
          <a:ext xmlns:a="http://schemas.openxmlformats.org/drawingml/2006/main" cx="2286000" cy="2286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571500"/>
                <a:gridCol w="571500"/>
                <a:gridCol w="571500"/>
                <a:gridCol w="571500"/>
              </a:tblGrid>
              <a:tr h="5715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6033F-5A0C-4F0D-ABAF-CD793BE2AC94}"/>
              </a:ext>
            </a:extLst>
          </p:cNvPr>
          <p:cNvGraphicFramePr/>
          <p:nvPr/>
        </p:nvGraphicFramePr>
        <p:xfrm>
          <a:off xmlns:a="http://schemas.openxmlformats.org/drawingml/2006/main" x="4991100" y="3429000"/>
          <a:ext xmlns:a="http://schemas.openxmlformats.org/drawingml/2006/main" cx="6096000" cy="1524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620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</a:tr>
            </a:tbl>
          </a:graphicData>
        </a:graphic>
      </p:graphicFrame>
      <p:sp>
        <p:nvSpPr>
          <p:cNvPr id="8" name="每行 4 个像素">
            <a:extLst xmlns:a="http://schemas.openxmlformats.org/drawingml/2006/main">
              <a:ext uri="{FF2B5EF4-FFF2-40B4-BE49-F238E27FC236}">
                <a16:creationId xmlns:a16="http://schemas.microsoft.com/office/drawing/2014/main" id="{B307CAA9-3A8D-4CC0-A5C0-341B8DC1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每行 4 个像素</a:t>
            </a:r>
          </a:p>
        </p:txBody>
      </p:sp>
      <p:sp>
        <p:nvSpPr>
          <p:cNvPr id="9" name="每行 8 个像素">
            <a:extLst xmlns:a="http://schemas.openxmlformats.org/drawingml/2006/main">
              <a:ext uri="{FF2B5EF4-FFF2-40B4-BE49-F238E27FC236}">
                <a16:creationId xmlns:a16="http://schemas.microsoft.com/office/drawing/2014/main" id="{0F871631-271A-4379-AD95-65DE0DAD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6007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每行 8 个像素</a:t>
            </a:r>
          </a:p>
        </p:txBody>
      </p:sp>
    </p:spTree>
    <p:extLst>
      <p:ext uri="{BB962C8B-B14F-4D97-AF65-F5344CB8AC3E}">
        <p14:creationId xmlns:p14="http://schemas.microsoft.com/office/powerpoint/2010/main" val="912073331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/>
      <p:bldGraphic spid="7" grpId="0">
        <p:bldAsOne/>
      </p:bldGraphic>
      <p:bldP spid="9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9F9E89F4-81FA-4959-9504-1596D6C4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06648BB5-14DC-47A2-805E-5BED6228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09</a:t>
            </a:r>
          </a:p>
        </p:txBody>
      </p:sp>
      <p:sp>
        <p:nvSpPr>
          <p:cNvPr id="3" name="合作实验">
            <a:extLst xmlns:a="http://schemas.openxmlformats.org/drawingml/2006/main">
              <a:ext uri="{FF2B5EF4-FFF2-40B4-BE49-F238E27FC236}">
                <a16:creationId xmlns:a16="http://schemas.microsoft.com/office/drawing/2014/main" id="{3FFD9D57-CDAE-4632-A85C-8370EB7F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合作实验</a:t>
            </a:r>
          </a:p>
        </p:txBody>
      </p:sp>
      <p:sp>
        <p:nvSpPr>
          <p:cNvPr id="4" name="只传数字，&#10;还原同桌的画">
            <a:extLst xmlns:a="http://schemas.openxmlformats.org/drawingml/2006/main">
              <a:ext uri="{FF2B5EF4-FFF2-40B4-BE49-F238E27FC236}">
                <a16:creationId xmlns:a16="http://schemas.microsoft.com/office/drawing/2014/main" id="{F543F695-EC74-4C0D-B47A-FBD998CC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9728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只传数字，</a:t>
            </a:r>
          </a:p>
          <a:p xmlns:a="http://schemas.openxmlformats.org/drawingml/2006/main">
            <a:pPr algn="l">
              <a:def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还原同桌的画</a:t>
            </a:r>
          </a:p>
        </p:txBody>
      </p:sp>
      <p:sp>
        <p:nvSpPr>
          <p:cNvPr id="5" name="两人一组，背对背完成一次图案传递。">
            <a:extLst xmlns:a="http://schemas.openxmlformats.org/drawingml/2006/main">
              <a:ext uri="{FF2B5EF4-FFF2-40B4-BE49-F238E27FC236}">
                <a16:creationId xmlns:a16="http://schemas.microsoft.com/office/drawing/2014/main" id="{764553DC-79A1-49B8-8530-279D8608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0057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两人一组，背对背完成一次图案传递。</a:t>
            </a:r>
          </a:p>
        </p:txBody>
      </p:sp>
      <p:sp>
        <p:nvSpPr>
          <p:cNvPr id="6" name="准备：方格纸、铅笔，限时 6 分钟">
            <a:extLst xmlns:a="http://schemas.openxmlformats.org/drawingml/2006/main">
              <a:ext uri="{FF2B5EF4-FFF2-40B4-BE49-F238E27FC236}">
                <a16:creationId xmlns:a16="http://schemas.microsoft.com/office/drawing/2014/main" id="{43EA5066-30D6-4253-B34F-B804721E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0070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准备：方格纸、铅笔，限时 6 分钟</a:t>
            </a:r>
          </a:p>
        </p:txBody>
      </p:sp>
    </p:spTree>
    <p:extLst>
      <p:ext uri="{BB962C8B-B14F-4D97-AF65-F5344CB8AC3E}">
        <p14:creationId xmlns:p14="http://schemas.microsoft.com/office/powerpoint/2010/main" val="627536830"/>
      </p:ext>
    </p:extLst>
  </p:cSld>
  <p:transition spd="fast" advClick="1">
    <p:fade/>
  </p:transition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A5E14B48-7948-49BA-AFA7-5D3F89EA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4665DC16-3FBA-43F1-BBEA-4D3415D1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  <p:sp>
        <p:nvSpPr>
          <p:cNvPr id="3" name="合作实验  A">
            <a:extLst xmlns:a="http://schemas.openxmlformats.org/drawingml/2006/main">
              <a:ext uri="{FF2B5EF4-FFF2-40B4-BE49-F238E27FC236}">
                <a16:creationId xmlns:a16="http://schemas.microsoft.com/office/drawing/2014/main" id="{A75A0487-0314-409F-B947-597BB373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合作实验  A</a:t>
            </a:r>
          </a:p>
        </p:txBody>
      </p:sp>
      <p:sp>
        <p:nvSpPr>
          <p:cNvPr id="4" name="发信人：把图案变成 8 行数字">
            <a:extLst xmlns:a="http://schemas.openxmlformats.org/drawingml/2006/main">
              <a:ext uri="{FF2B5EF4-FFF2-40B4-BE49-F238E27FC236}">
                <a16:creationId xmlns:a16="http://schemas.microsoft.com/office/drawing/2014/main" id="{12D4EB42-1885-4E53-BBFB-000DB818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发信人：把图案变成 8 行数字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4C2E1-E02F-4A9D-819C-574F4C323CD1}"/>
              </a:ext>
            </a:extLst>
          </p:cNvPr>
          <p:cNvGraphicFramePr/>
          <p:nvPr/>
        </p:nvGraphicFramePr>
        <p:xfrm>
          <a:off xmlns:a="http://schemas.openxmlformats.org/drawingml/2006/main" x="762000" y="2190750"/>
          <a:ext xmlns:a="http://schemas.openxmlformats.org/drawingml/2006/main" cx="3524250" cy="35242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</a:tblGrid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1">
            <a:extLst xmlns:a="http://schemas.openxmlformats.org/drawingml/2006/main">
              <a:ext uri="{FF2B5EF4-FFF2-40B4-BE49-F238E27FC236}">
                <a16:creationId xmlns:a16="http://schemas.microsoft.com/office/drawing/2014/main" id="{93ED9A31-DE74-4B18-AAE1-2FD829CC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24193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7" name="画一个 8 × 8 的黑白图案">
            <a:extLst xmlns:a="http://schemas.openxmlformats.org/drawingml/2006/main">
              <a:ext uri="{FF2B5EF4-FFF2-40B4-BE49-F238E27FC236}">
                <a16:creationId xmlns:a16="http://schemas.microsoft.com/office/drawing/2014/main" id="{F09420DA-D37C-4777-83AB-B8AF45A5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57450"/>
            <a:ext cx="552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画一个 8 × 8 的黑白图案</a:t>
            </a:r>
          </a:p>
        </p:txBody>
      </p:sp>
      <p:sp>
        <p:nvSpPr>
          <p:cNvPr id="8" name="2">
            <a:extLst xmlns:a="http://schemas.openxmlformats.org/drawingml/2006/main">
              <a:ext uri="{FF2B5EF4-FFF2-40B4-BE49-F238E27FC236}">
                <a16:creationId xmlns:a16="http://schemas.microsoft.com/office/drawing/2014/main" id="{A187B9F5-525B-479D-A42E-67F6DE6A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3419475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9" name="按 0 白、1 黑，逐行写出编码">
            <a:extLst xmlns:a="http://schemas.openxmlformats.org/drawingml/2006/main">
              <a:ext uri="{FF2B5EF4-FFF2-40B4-BE49-F238E27FC236}">
                <a16:creationId xmlns:a16="http://schemas.microsoft.com/office/drawing/2014/main" id="{D97E0A66-43EE-45F0-AAC7-68FE2782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457575"/>
            <a:ext cx="552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按 0 白、1 黑，逐行写出编码</a:t>
            </a:r>
          </a:p>
        </p:txBody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5233344A-0ADB-4CBD-8828-380E291C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441960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11" name="只把尺寸、规则和数字交给同桌">
            <a:extLst xmlns:a="http://schemas.openxmlformats.org/drawingml/2006/main">
              <a:ext uri="{FF2B5EF4-FFF2-40B4-BE49-F238E27FC236}">
                <a16:creationId xmlns:a16="http://schemas.microsoft.com/office/drawing/2014/main" id="{E468656A-4A52-49D7-919F-1AF66120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57700"/>
            <a:ext cx="552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只把尺寸、规则和数字交给同桌</a:t>
            </a:r>
          </a:p>
        </p:txBody>
      </p:sp>
      <p:sp>
        <p:nvSpPr>
          <p:cNvPr id="12" name="每行必须有 8 位，共 8 行。">
            <a:extLst xmlns:a="http://schemas.openxmlformats.org/drawingml/2006/main">
              <a:ext uri="{FF2B5EF4-FFF2-40B4-BE49-F238E27FC236}">
                <a16:creationId xmlns:a16="http://schemas.microsoft.com/office/drawing/2014/main" id="{99496893-C99D-40B5-9606-A9AA0B9D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5619750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每行必须有 8 位，共 8 行。</a:t>
            </a:r>
          </a:p>
        </p:txBody>
      </p:sp>
    </p:spTree>
    <p:extLst>
      <p:ext uri="{BB962C8B-B14F-4D97-AF65-F5344CB8AC3E}">
        <p14:creationId xmlns:p14="http://schemas.microsoft.com/office/powerpoint/2010/main" val="1734408679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8537D8E3-95CF-41A3-8461-51195098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14E873BF-51AB-4BA9-BDA0-B29757DD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  <p:sp>
        <p:nvSpPr>
          <p:cNvPr id="3" name="合作实验  B">
            <a:extLst xmlns:a="http://schemas.openxmlformats.org/drawingml/2006/main">
              <a:ext uri="{FF2B5EF4-FFF2-40B4-BE49-F238E27FC236}">
                <a16:creationId xmlns:a16="http://schemas.microsoft.com/office/drawing/2014/main" id="{4A0E1C28-5A49-4626-9158-D31DD2E1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合作实验  B</a:t>
            </a:r>
          </a:p>
        </p:txBody>
      </p:sp>
      <p:sp>
        <p:nvSpPr>
          <p:cNvPr id="4" name="收信人：根据数字，还原图案">
            <a:extLst xmlns:a="http://schemas.openxmlformats.org/drawingml/2006/main">
              <a:ext uri="{FF2B5EF4-FFF2-40B4-BE49-F238E27FC236}">
                <a16:creationId xmlns:a16="http://schemas.microsoft.com/office/drawing/2014/main" id="{F9508A76-16E1-4FF0-A61B-25D33043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收信人：根据数字，还原图案</a:t>
            </a:r>
          </a:p>
        </p:txBody>
      </p:sp>
      <p:sp>
        <p:nvSpPr>
          <p:cNvPr id="5" name="没有收到同桌编码时，可以使用下方备用题">
            <a:extLst xmlns:a="http://schemas.openxmlformats.org/drawingml/2006/main">
              <a:ext uri="{FF2B5EF4-FFF2-40B4-BE49-F238E27FC236}">
                <a16:creationId xmlns:a16="http://schemas.microsoft.com/office/drawing/2014/main" id="{B586D37F-A688-4270-9688-A427EE59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没有收到同桌编码时，可以使用下方备用题</a:t>
            </a:r>
          </a:p>
        </p:txBody>
      </p:sp>
      <p:sp>
        <p:nvSpPr>
          <p:cNvPr id="6" name="01100110&#10;11111111&#10;11111111&#10;11111">
            <a:extLst xmlns:a="http://schemas.openxmlformats.org/drawingml/2006/main">
              <a:ext uri="{FF2B5EF4-FFF2-40B4-BE49-F238E27FC236}">
                <a16:creationId xmlns:a16="http://schemas.microsoft.com/office/drawing/2014/main" id="{6B802896-202B-48E4-B3B1-7EB001F4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76475"/>
            <a:ext cx="5238750" cy="3571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01100110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11111111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11111111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11111111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01111110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00111100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00011000</a:t>
            </a:r>
          </a:p>
          <a:p xmlns:a="http://schemas.openxmlformats.org/drawingml/2006/main">
            <a:pPr algn="l">
              <a:def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6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00000000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8992A-48F8-42E0-B83A-D450DDD8078B}"/>
              </a:ext>
            </a:extLst>
          </p:cNvPr>
          <p:cNvGraphicFramePr/>
          <p:nvPr/>
        </p:nvGraphicFramePr>
        <p:xfrm>
          <a:off xmlns:a="http://schemas.openxmlformats.org/drawingml/2006/main" x="6838950" y="2276475"/>
          <a:ext xmlns:a="http://schemas.openxmlformats.org/drawingml/2006/main" cx="3524250" cy="35242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</a:tblGrid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8 × 8，0 白 1 黑，逐行读取。">
            <a:extLst xmlns:a="http://schemas.openxmlformats.org/drawingml/2006/main">
              <a:ext uri="{FF2B5EF4-FFF2-40B4-BE49-F238E27FC236}">
                <a16:creationId xmlns:a16="http://schemas.microsoft.com/office/drawing/2014/main" id="{E43C2CED-4DE4-42B8-9F1E-9B605E45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905500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8 × 8，0 白 1 黑，逐行读取。</a:t>
            </a:r>
          </a:p>
        </p:txBody>
      </p:sp>
    </p:spTree>
    <p:extLst>
      <p:ext uri="{BB962C8B-B14F-4D97-AF65-F5344CB8AC3E}">
        <p14:creationId xmlns:p14="http://schemas.microsoft.com/office/powerpoint/2010/main" val="1982272615"/>
      </p:ext>
    </p:extLst>
  </p:cSld>
  <p:transition spd="fast" advClick="1">
    <p:fade/>
  </p:transition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134770C0-99AE-4F7A-BBEE-4428C40A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0441CE6A-751C-4391-874C-0F1703CA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12</a:t>
            </a:r>
          </a:p>
        </p:txBody>
      </p:sp>
      <p:sp>
        <p:nvSpPr>
          <p:cNvPr id="3" name="合作实验  复盘">
            <a:extLst xmlns:a="http://schemas.openxmlformats.org/drawingml/2006/main">
              <a:ext uri="{FF2B5EF4-FFF2-40B4-BE49-F238E27FC236}">
                <a16:creationId xmlns:a16="http://schemas.microsoft.com/office/drawing/2014/main" id="{8335AB1A-A114-4FC2-972C-C75A73B2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合作实验  复盘</a:t>
            </a:r>
          </a:p>
        </p:txBody>
      </p:sp>
      <p:sp>
        <p:nvSpPr>
          <p:cNvPr id="4" name="规则一致，图案才能准确还原">
            <a:extLst xmlns:a="http://schemas.openxmlformats.org/drawingml/2006/main">
              <a:ext uri="{FF2B5EF4-FFF2-40B4-BE49-F238E27FC236}">
                <a16:creationId xmlns:a16="http://schemas.microsoft.com/office/drawing/2014/main" id="{D89A3DBC-9155-47D4-824D-9E7664C2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规则一致，图案才能准确还原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145AE-F49C-4466-8CF7-6C5B60FAB3E9}"/>
              </a:ext>
            </a:extLst>
          </p:cNvPr>
          <p:cNvGraphicFramePr/>
          <p:nvPr/>
        </p:nvGraphicFramePr>
        <p:xfrm>
          <a:off xmlns:a="http://schemas.openxmlformats.org/drawingml/2006/main" x="790575" y="2228850"/>
          <a:ext xmlns:a="http://schemas.openxmlformats.org/drawingml/2006/main" cx="3524250" cy="35242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  <a:gridCol w="440531"/>
              </a:tblGrid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0531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2563E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第一处差异，&#10;出现在哪里？">
            <a:extLst xmlns:a="http://schemas.openxmlformats.org/drawingml/2006/main">
              <a:ext uri="{FF2B5EF4-FFF2-40B4-BE49-F238E27FC236}">
                <a16:creationId xmlns:a16="http://schemas.microsoft.com/office/drawing/2014/main" id="{8E9507E4-828A-4F84-89D7-9C044519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45745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第一处差异，</a:t>
            </a:r>
          </a:p>
          <a:p xmlns:a="http://schemas.openxmlformats.org/drawingml/2006/main">
            <a:pPr algn="l">
              <a:def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出现在哪里？</a:t>
            </a:r>
          </a:p>
        </p:txBody>
      </p:sp>
      <p:sp>
        <p:nvSpPr>
          <p:cNvPr id="7" name="核对颜色约定&#10;检查每行位数&#10;确认读取方向">
            <a:extLst xmlns:a="http://schemas.openxmlformats.org/drawingml/2006/main">
              <a:ext uri="{FF2B5EF4-FFF2-40B4-BE49-F238E27FC236}">
                <a16:creationId xmlns:a16="http://schemas.microsoft.com/office/drawing/2014/main" id="{B78F677F-5844-4890-9ED2-B8B6400B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05300"/>
            <a:ext cx="600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核对颜色约定</a:t>
            </a:r>
          </a:p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检查每行位数</a:t>
            </a:r>
          </a:p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确认读取方向</a:t>
            </a:r>
          </a:p>
        </p:txBody>
      </p:sp>
    </p:spTree>
    <p:extLst>
      <p:ext uri="{BB962C8B-B14F-4D97-AF65-F5344CB8AC3E}">
        <p14:creationId xmlns:p14="http://schemas.microsoft.com/office/powerpoint/2010/main" val="1349686913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7DA3540E-0611-4856-8ED0-1C76B6CE2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B74D3640-7203-450F-9685-4412DDA5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13</a:t>
            </a:r>
          </a:p>
        </p:txBody>
      </p:sp>
      <p:sp>
        <p:nvSpPr>
          <p:cNvPr id="3" name="03  颜色">
            <a:extLst xmlns:a="http://schemas.openxmlformats.org/drawingml/2006/main">
              <a:ext uri="{FF2B5EF4-FFF2-40B4-BE49-F238E27FC236}">
                <a16:creationId xmlns:a16="http://schemas.microsoft.com/office/drawing/2014/main" id="{D18434B5-91A8-435C-BB69-E8D8FA62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03  颜色</a:t>
            </a:r>
          </a:p>
        </p:txBody>
      </p:sp>
      <p:sp>
        <p:nvSpPr>
          <p:cNvPr id="4" name="黑白之间，还可以记录灰度">
            <a:extLst xmlns:a="http://schemas.openxmlformats.org/drawingml/2006/main">
              <a:ext uri="{FF2B5EF4-FFF2-40B4-BE49-F238E27FC236}">
                <a16:creationId xmlns:a16="http://schemas.microsoft.com/office/drawing/2014/main" id="{E69F00A2-7649-474C-A851-097C0BB9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黑白之间，还可以记录灰度</a:t>
            </a:r>
          </a:p>
        </p:txBody>
      </p:sp>
      <p:sp>
        <p:nvSpPr>
          <p:cNvPr id="5" name="如果每个像素使用 2 bit，就能区分 4 种状态。">
            <a:extLst xmlns:a="http://schemas.openxmlformats.org/drawingml/2006/main">
              <a:ext uri="{FF2B5EF4-FFF2-40B4-BE49-F238E27FC236}">
                <a16:creationId xmlns:a16="http://schemas.microsoft.com/office/drawing/2014/main" id="{1BDD429B-ED33-4804-9154-2D2030AA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如果每个像素使用 2 bit，就能区分 4 种状态。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B9378-D43F-442E-BC01-43C2F200736A}"/>
              </a:ext>
            </a:extLst>
          </p:cNvPr>
          <p:cNvGraphicFramePr/>
          <p:nvPr/>
        </p:nvGraphicFramePr>
        <p:xfrm>
          <a:off xmlns:a="http://schemas.openxmlformats.org/drawingml/2006/main" x="685800" y="2762250"/>
          <a:ext xmlns:a="http://schemas.openxmlformats.org/drawingml/2006/main" cx="10820400" cy="17145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705100"/>
                <a:gridCol w="2705100"/>
                <a:gridCol w="2705100"/>
                <a:gridCol w="2705100"/>
              </a:tblGrid>
              <a:tr h="1714500"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0D0C7"/>
                      </a:solidFill>
                      <a:prstDash val="solid"/>
                    </a:lnL>
                    <a:lnR w="9525">
                      <a:solidFill>
                        <a:srgbClr val="D0D0C7"/>
                      </a:solidFill>
                      <a:prstDash val="solid"/>
                    </a:lnR>
                    <a:lnT w="9525">
                      <a:solidFill>
                        <a:srgbClr val="D0D0C7"/>
                      </a:solidFill>
                      <a:prstDash val="solid"/>
                    </a:lnT>
                    <a:lnB w="9525">
                      <a:solidFill>
                        <a:srgbClr val="D0D0C7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0D0C7"/>
                      </a:solidFill>
                      <a:prstDash val="solid"/>
                    </a:lnR>
                    <a:lnT w="9525">
                      <a:solidFill>
                        <a:srgbClr val="D0D0C7"/>
                      </a:solidFill>
                      <a:prstDash val="solid"/>
                    </a:lnT>
                    <a:lnB w="9525">
                      <a:solidFill>
                        <a:srgbClr val="D0D0C7"/>
                      </a:solidFill>
                      <a:prstDash val="solid"/>
                    </a:lnB>
                    <a:solidFill>
                      <a:srgbClr val="555555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0D0C7"/>
                      </a:solidFill>
                      <a:prstDash val="solid"/>
                    </a:lnR>
                    <a:lnT w="9525">
                      <a:solidFill>
                        <a:srgbClr val="D0D0C7"/>
                      </a:solidFill>
                      <a:prstDash val="solid"/>
                    </a:lnT>
                    <a:lnB w="9525">
                      <a:solidFill>
                        <a:srgbClr val="D0D0C7"/>
                      </a:solidFill>
                      <a:prstDash val="soli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875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0D0C7"/>
                      </a:solidFill>
                      <a:prstDash val="solid"/>
                    </a:lnR>
                    <a:lnT w="9525">
                      <a:solidFill>
                        <a:srgbClr val="D0D0C7"/>
                      </a:solidFill>
                      <a:prstDash val="solid"/>
                    </a:lnT>
                    <a:lnB w="9525">
                      <a:solidFill>
                        <a:srgbClr val="D0D0C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00">
            <a:extLst xmlns:a="http://schemas.openxmlformats.org/drawingml/2006/main">
              <a:ext uri="{FF2B5EF4-FFF2-40B4-BE49-F238E27FC236}">
                <a16:creationId xmlns:a16="http://schemas.microsoft.com/office/drawing/2014/main" id="{EC8E2336-B4AB-44E0-9DF8-0154FD41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76775"/>
            <a:ext cx="27051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00</a:t>
            </a:r>
          </a:p>
        </p:txBody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DB69A6E2-DDD3-442F-9FDB-EF8EA6E3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676775"/>
            <a:ext cx="27051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9" name="10">
            <a:extLst xmlns:a="http://schemas.openxmlformats.org/drawingml/2006/main">
              <a:ext uri="{FF2B5EF4-FFF2-40B4-BE49-F238E27FC236}">
                <a16:creationId xmlns:a16="http://schemas.microsoft.com/office/drawing/2014/main" id="{4781D196-41F9-4513-B57B-2092BB22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76775"/>
            <a:ext cx="27051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  <p:sp>
        <p:nvSpPr>
          <p:cNvPr id="10" name="11">
            <a:extLst xmlns:a="http://schemas.openxmlformats.org/drawingml/2006/main">
              <a:ext uri="{FF2B5EF4-FFF2-40B4-BE49-F238E27FC236}">
                <a16:creationId xmlns:a16="http://schemas.microsoft.com/office/drawing/2014/main" id="{305C9F8C-DB95-40B7-AE8A-183DEF96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676775"/>
            <a:ext cx="27051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6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  <p:sp>
        <p:nvSpPr>
          <p:cNvPr id="11" name="本页采用四级灰度约定：00 最黑，11 最白。">
            <a:extLst xmlns:a="http://schemas.openxmlformats.org/drawingml/2006/main">
              <a:ext uri="{FF2B5EF4-FFF2-40B4-BE49-F238E27FC236}">
                <a16:creationId xmlns:a16="http://schemas.microsoft.com/office/drawing/2014/main" id="{FDC7E598-A167-4912-AB25-2B7DFD27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9595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本页采用四级灰度约定：00 最黑，11 最白。</a:t>
            </a:r>
          </a:p>
        </p:txBody>
      </p:sp>
    </p:spTree>
    <p:extLst>
      <p:ext uri="{BB962C8B-B14F-4D97-AF65-F5344CB8AC3E}">
        <p14:creationId xmlns:p14="http://schemas.microsoft.com/office/powerpoint/2010/main" val="2010086050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0F67A07E-A144-4F74-BED9-F857EB19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3" name="03  颜色">
            <a:extLst xmlns:a="http://schemas.openxmlformats.org/drawingml/2006/main">
              <a:ext uri="{FF2B5EF4-FFF2-40B4-BE49-F238E27FC236}">
                <a16:creationId xmlns:a16="http://schemas.microsoft.com/office/drawing/2014/main" id="{BB9CA1F5-2E0A-4222-AC66-DDCA81C8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03  颜色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270EA-67F6-4ACA-BD26-CA56F861D3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47993fffb4fe3"/>
          <a:srcRect xmlns:a="http://schemas.openxmlformats.org/drawingml/2006/main" l="13333" t="0" r="133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62800" y="0"/>
            <a:ext cx="5029200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彩色像素的&#10;三个数">
            <a:extLst xmlns:a="http://schemas.openxmlformats.org/drawingml/2006/main">
              <a:ext uri="{FF2B5EF4-FFF2-40B4-BE49-F238E27FC236}">
                <a16:creationId xmlns:a16="http://schemas.microsoft.com/office/drawing/2014/main" id="{84AEDF43-D6D6-4BA4-A17C-FBD2429B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6381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彩色像素的</a:t>
            </a:r>
          </a:p>
          <a:p xmlns:a="http://schemas.openxmlformats.org/drawingml/2006/main">
            <a:pPr algn="l">
              <a:def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7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三个数</a:t>
            </a:r>
          </a:p>
        </p:txBody>
      </p:sp>
      <p:sp>
        <p:nvSpPr>
          <p:cNvPr id="6" name="R">
            <a:extLst xmlns:a="http://schemas.openxmlformats.org/drawingml/2006/main">
              <a:ext uri="{FF2B5EF4-FFF2-40B4-BE49-F238E27FC236}">
                <a16:creationId xmlns:a16="http://schemas.microsoft.com/office/drawing/2014/main" id="{025D671B-97C5-4E56-ADCC-28B32E96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38525"/>
            <a:ext cx="133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pPr>
            <a:r>
              <a:rPr sz="6600" b="1">
                <a:solidFill>
                  <a:srgbClr val="CF3B39"/>
                </a:solidFill>
                <a:latin typeface="Avenir Next"/>
                <a:ea typeface="Avenir Next"/>
                <a:cs typeface="Avenir Next"/>
              </a:rPr>
              <a:t>R</a:t>
            </a:r>
          </a:p>
        </p:txBody>
      </p:sp>
      <p:sp>
        <p:nvSpPr>
          <p:cNvPr id="7" name="G">
            <a:extLst xmlns:a="http://schemas.openxmlformats.org/drawingml/2006/main">
              <a:ext uri="{FF2B5EF4-FFF2-40B4-BE49-F238E27FC236}">
                <a16:creationId xmlns:a16="http://schemas.microsoft.com/office/drawing/2014/main" id="{01E9590A-21BC-4181-A957-3501D878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438525"/>
            <a:ext cx="133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pPr>
            <a:r>
              <a:rPr sz="6600" b="1">
                <a:solidFill>
                  <a:srgbClr val="16834A"/>
                </a:solidFill>
                <a:latin typeface="Avenir Next"/>
                <a:ea typeface="Avenir Next"/>
                <a:cs typeface="Avenir Next"/>
              </a:rPr>
              <a:t>G</a:t>
            </a:r>
          </a:p>
        </p:txBody>
      </p:sp>
      <p:sp>
        <p:nvSpPr>
          <p:cNvPr id="8" name="B">
            <a:extLst xmlns:a="http://schemas.openxmlformats.org/drawingml/2006/main">
              <a:ext uri="{FF2B5EF4-FFF2-40B4-BE49-F238E27FC236}">
                <a16:creationId xmlns:a16="http://schemas.microsoft.com/office/drawing/2014/main" id="{70999453-AADA-40C2-8F74-6016B378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438525"/>
            <a:ext cx="133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pPr>
            <a:r>
              <a:rPr sz="6600" b="1">
                <a:solidFill>
                  <a:srgbClr val="137BC2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9" name="红">
            <a:extLst xmlns:a="http://schemas.openxmlformats.org/drawingml/2006/main">
              <a:ext uri="{FF2B5EF4-FFF2-40B4-BE49-F238E27FC236}">
                <a16:creationId xmlns:a16="http://schemas.microsoft.com/office/drawing/2014/main" id="{64F8CDB0-6912-4C09-A1A3-17AB76DA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24375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红</a:t>
            </a:r>
          </a:p>
        </p:txBody>
      </p:sp>
      <p:sp>
        <p:nvSpPr>
          <p:cNvPr id="10" name="绿">
            <a:extLst xmlns:a="http://schemas.openxmlformats.org/drawingml/2006/main">
              <a:ext uri="{FF2B5EF4-FFF2-40B4-BE49-F238E27FC236}">
                <a16:creationId xmlns:a16="http://schemas.microsoft.com/office/drawing/2014/main" id="{9059BA97-32DB-49B6-A80A-9AD5AD47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524375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绿</a:t>
            </a:r>
          </a:p>
        </p:txBody>
      </p:sp>
      <p:sp>
        <p:nvSpPr>
          <p:cNvPr id="11" name="蓝">
            <a:extLst xmlns:a="http://schemas.openxmlformats.org/drawingml/2006/main">
              <a:ext uri="{FF2B5EF4-FFF2-40B4-BE49-F238E27FC236}">
                <a16:creationId xmlns:a16="http://schemas.microsoft.com/office/drawing/2014/main" id="{E8736531-E74D-4630-9933-40F3213E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524375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蓝</a:t>
            </a:r>
          </a:p>
        </p:txBody>
      </p:sp>
      <p:sp>
        <p:nvSpPr>
          <p:cNvPr id="12" name="每通道 8 bit，数值范围为 0 至 255">
            <a:extLst xmlns:a="http://schemas.openxmlformats.org/drawingml/2006/main">
              <a:ext uri="{FF2B5EF4-FFF2-40B4-BE49-F238E27FC236}">
                <a16:creationId xmlns:a16="http://schemas.microsoft.com/office/drawing/2014/main" id="{648AF237-0A27-4291-AB28-F386D312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19725"/>
            <a:ext cx="638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每通道 8 bit，数值范围为 0 至 255</a:t>
            </a:r>
          </a:p>
        </p:txBody>
      </p:sp>
      <p:sp>
        <p:nvSpPr>
          <p:cNvPr id="13" name="RGB 描述红、绿、蓝光的组合">
            <a:extLst xmlns:a="http://schemas.openxmlformats.org/drawingml/2006/main">
              <a:ext uri="{FF2B5EF4-FFF2-40B4-BE49-F238E27FC236}">
                <a16:creationId xmlns:a16="http://schemas.microsoft.com/office/drawing/2014/main" id="{B0252A64-B303-4003-869B-E4CB765D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15025"/>
            <a:ext cx="638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RGB 描述红、绿、蓝光的组合</a:t>
            </a:r>
          </a:p>
        </p:txBody>
      </p:sp>
      <p:sp>
        <p:nvSpPr>
          <p:cNvPr id="14" name="14">
            <a:extLst xmlns:a="http://schemas.openxmlformats.org/drawingml/2006/main">
              <a:ext uri="{FF2B5EF4-FFF2-40B4-BE49-F238E27FC236}">
                <a16:creationId xmlns:a16="http://schemas.microsoft.com/office/drawing/2014/main" id="{C6B34E01-F47C-4C61-8E56-7DCEBA0F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97960937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  <p:bldP spid="10" grpId="0"/>
      <p:bldP spid="8" grpId="0"/>
      <p:bldP spid="11" grpId="0"/>
      <p:bldP spid="12" grpId="0"/>
      <p:bldP spid="13" grpId="0"/>
    </p:bld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6F67BD00-A4CB-4E79-95F9-7BA64520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BAACED3D-7422-4E71-A007-2C4E3EFC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15</a:t>
            </a:r>
          </a:p>
        </p:txBody>
      </p:sp>
      <p:sp>
        <p:nvSpPr>
          <p:cNvPr id="3" name="03  颜色">
            <a:extLst xmlns:a="http://schemas.openxmlformats.org/drawingml/2006/main">
              <a:ext uri="{FF2B5EF4-FFF2-40B4-BE49-F238E27FC236}">
                <a16:creationId xmlns:a16="http://schemas.microsoft.com/office/drawing/2014/main" id="{AA21201E-E3AE-4552-A1DF-8F86ACD1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03  颜色</a:t>
            </a:r>
          </a:p>
        </p:txBody>
      </p:sp>
      <p:sp>
        <p:nvSpPr>
          <p:cNvPr id="4" name="三个数，组合出一个颜色">
            <a:extLst xmlns:a="http://schemas.openxmlformats.org/drawingml/2006/main">
              <a:ext uri="{FF2B5EF4-FFF2-40B4-BE49-F238E27FC236}">
                <a16:creationId xmlns:a16="http://schemas.microsoft.com/office/drawing/2014/main" id="{56AAD1C6-C0C5-4761-B24A-38E66C687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三个数，组合出一个颜色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FCE87-FEE1-4DF3-A282-4886F633CFD4}"/>
              </a:ext>
            </a:extLst>
          </p:cNvPr>
          <p:cNvGraphicFramePr/>
          <p:nvPr/>
        </p:nvGraphicFramePr>
        <p:xfrm>
          <a:off xmlns:a="http://schemas.openxmlformats.org/drawingml/2006/main" x="762000" y="2209800"/>
          <a:ext xmlns:a="http://schemas.openxmlformats.org/drawingml/2006/main" cx="10572750" cy="340042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643188"/>
                <a:gridCol w="2643188"/>
                <a:gridCol w="2643188"/>
                <a:gridCol w="2643188"/>
              </a:tblGrid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25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颜色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G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</a:tr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黑色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白色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红色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8413A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橙色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8000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128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黄色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E351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255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25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猜一猜：红光与绿光都最强，为什么得到黄色？">
            <a:extLst xmlns:a="http://schemas.openxmlformats.org/drawingml/2006/main">
              <a:ext uri="{FF2B5EF4-FFF2-40B4-BE49-F238E27FC236}">
                <a16:creationId xmlns:a16="http://schemas.microsoft.com/office/drawing/2014/main" id="{F5CA9B26-FEC9-4370-9C3F-591AC0A1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197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猜一猜：红光与绿光都最强，为什么得到黄色？</a:t>
            </a:r>
          </a:p>
        </p:txBody>
      </p:sp>
    </p:spTree>
    <p:extLst>
      <p:ext uri="{BB962C8B-B14F-4D97-AF65-F5344CB8AC3E}">
        <p14:creationId xmlns:p14="http://schemas.microsoft.com/office/powerpoint/2010/main" val="507125365"/>
      </p:ext>
    </p:extLst>
  </p:cSld>
  <p:transition spd="fast" advClick="1">
    <p:fade/>
  </p:transition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23347DF3-283A-4373-B9B8-BC384E96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3F44C3AF-CFE9-406A-A042-5E562102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16</a:t>
            </a:r>
          </a:p>
        </p:txBody>
      </p:sp>
      <p:sp>
        <p:nvSpPr>
          <p:cNvPr id="3" name="03  颜色">
            <a:extLst xmlns:a="http://schemas.openxmlformats.org/drawingml/2006/main">
              <a:ext uri="{FF2B5EF4-FFF2-40B4-BE49-F238E27FC236}">
                <a16:creationId xmlns:a16="http://schemas.microsoft.com/office/drawing/2014/main" id="{EE784C58-81AF-441A-B55B-6EF40117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03  颜色</a:t>
            </a:r>
          </a:p>
        </p:txBody>
      </p:sp>
      <p:sp>
        <p:nvSpPr>
          <p:cNvPr id="4" name="常见 RGB 像素：8 + 8 + 8 = 24 bit">
            <a:extLst xmlns:a="http://schemas.openxmlformats.org/drawingml/2006/main">
              <a:ext uri="{FF2B5EF4-FFF2-40B4-BE49-F238E27FC236}">
                <a16:creationId xmlns:a16="http://schemas.microsoft.com/office/drawing/2014/main" id="{8907DB35-AA35-42C2-8E46-BE3DAFCB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常见 RGB 像素的位数</a:t>
            </a:r>
          </a:p>
        </p:txBody>
      </p:sp>
      <p:sp>
        <p:nvSpPr>
          <p:cNvPr id="5" name="8">
            <a:extLst xmlns:a="http://schemas.openxmlformats.org/drawingml/2006/main">
              <a:ext uri="{FF2B5EF4-FFF2-40B4-BE49-F238E27FC236}">
                <a16:creationId xmlns:a16="http://schemas.microsoft.com/office/drawing/2014/main" id="{114568FA-A55B-4F6D-9602-E1FE94D1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38400"/>
            <a:ext cx="257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defRPr>
            </a:pPr>
            <a:r>
              <a:rPr sz="9375" b="1">
                <a:solidFill>
                  <a:srgbClr val="CF3B39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6" name="+">
            <a:extLst xmlns:a="http://schemas.openxmlformats.org/drawingml/2006/main">
              <a:ext uri="{FF2B5EF4-FFF2-40B4-BE49-F238E27FC236}">
                <a16:creationId xmlns:a16="http://schemas.microsoft.com/office/drawing/2014/main" id="{EAA6CAF1-F8C8-48F5-B53F-2F5D521A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14625"/>
            <a:ext cx="85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+</a:t>
            </a:r>
          </a:p>
        </p:txBody>
      </p:sp>
      <p:sp>
        <p:nvSpPr>
          <p:cNvPr id="7" name="8">
            <a:extLst xmlns:a="http://schemas.openxmlformats.org/drawingml/2006/main">
              <a:ext uri="{FF2B5EF4-FFF2-40B4-BE49-F238E27FC236}">
                <a16:creationId xmlns:a16="http://schemas.microsoft.com/office/drawing/2014/main" id="{D80622DA-0FFC-4245-8083-4A4A28EC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38400"/>
            <a:ext cx="257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defRPr>
            </a:pPr>
            <a:r>
              <a:rPr sz="9375" b="1">
                <a:solidFill>
                  <a:srgbClr val="16834A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8" name="+">
            <a:extLst xmlns:a="http://schemas.openxmlformats.org/drawingml/2006/main">
              <a:ext uri="{FF2B5EF4-FFF2-40B4-BE49-F238E27FC236}">
                <a16:creationId xmlns:a16="http://schemas.microsoft.com/office/drawing/2014/main" id="{767BC105-94C1-44D5-A0F2-D2B470EA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2714625"/>
            <a:ext cx="85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5325" b="0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+</a:t>
            </a:r>
          </a:p>
        </p:txBody>
      </p:sp>
      <p:sp>
        <p:nvSpPr>
          <p:cNvPr id="9" name="8">
            <a:extLst xmlns:a="http://schemas.openxmlformats.org/drawingml/2006/main">
              <a:ext uri="{FF2B5EF4-FFF2-40B4-BE49-F238E27FC236}">
                <a16:creationId xmlns:a16="http://schemas.microsoft.com/office/drawing/2014/main" id="{B1FF3586-0289-4ED4-B9FC-CE2E5017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438400"/>
            <a:ext cx="257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defRPr>
            </a:pPr>
            <a:r>
              <a:rPr sz="9375" b="1">
                <a:solidFill>
                  <a:srgbClr val="137BC2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10" name="R 通道">
            <a:extLst xmlns:a="http://schemas.openxmlformats.org/drawingml/2006/main">
              <a:ext uri="{FF2B5EF4-FFF2-40B4-BE49-F238E27FC236}">
                <a16:creationId xmlns:a16="http://schemas.microsoft.com/office/drawing/2014/main" id="{9B0D43E1-C96D-4E8C-B0A7-8C7EF2F4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67175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R 通道</a:t>
            </a:r>
          </a:p>
        </p:txBody>
      </p:sp>
      <p:sp>
        <p:nvSpPr>
          <p:cNvPr id="11" name="G 通道">
            <a:extLst xmlns:a="http://schemas.openxmlformats.org/drawingml/2006/main">
              <a:ext uri="{FF2B5EF4-FFF2-40B4-BE49-F238E27FC236}">
                <a16:creationId xmlns:a16="http://schemas.microsoft.com/office/drawing/2014/main" id="{69208137-B011-4C9C-8A05-BDB31A63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067175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G 通道</a:t>
            </a:r>
          </a:p>
        </p:txBody>
      </p:sp>
      <p:sp>
        <p:nvSpPr>
          <p:cNvPr id="12" name="B 通道">
            <a:extLst xmlns:a="http://schemas.openxmlformats.org/drawingml/2006/main">
              <a:ext uri="{FF2B5EF4-FFF2-40B4-BE49-F238E27FC236}">
                <a16:creationId xmlns:a16="http://schemas.microsoft.com/office/drawing/2014/main" id="{3DEFF61E-4780-4F2E-AC2D-FE4D9155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4067175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B 通道</a:t>
            </a:r>
          </a:p>
        </p:txBody>
      </p:sp>
      <p:sp>
        <p:nvSpPr>
          <p:cNvPr id="13" name="24 bit = 3 B">
            <a:extLst xmlns:a="http://schemas.openxmlformats.org/drawingml/2006/main">
              <a:ext uri="{FF2B5EF4-FFF2-40B4-BE49-F238E27FC236}">
                <a16:creationId xmlns:a16="http://schemas.microsoft.com/office/drawing/2014/main" id="{7838D59E-005D-473F-BB65-4206A552C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33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24 bit = 3 B</a:t>
            </a:r>
          </a:p>
        </p:txBody>
      </p:sp>
      <p:sp>
        <p:nvSpPr>
          <p:cNvPr id="14" name="每通道 2⁸ = 256 个值（0 至 255）&#10;本课采用 24">
            <a:extLst xmlns:a="http://schemas.openxmlformats.org/drawingml/2006/main">
              <a:ext uri="{FF2B5EF4-FFF2-40B4-BE49-F238E27FC236}">
                <a16:creationId xmlns:a16="http://schemas.microsoft.com/office/drawing/2014/main" id="{B56F9920-8773-4FF6-A6AC-4043C2C6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048250"/>
            <a:ext cx="4619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每通道 2⁸ = 256 个值（0 至 255）</a:t>
            </a:r>
          </a:p>
          <a:p xmlns:a="http://schemas.openxmlformats.org/drawingml/2006/main">
            <a: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本课采用 24 bit RGB，不计透明度</a:t>
            </a:r>
          </a:p>
        </p:txBody>
      </p:sp>
    </p:spTree>
    <p:extLst>
      <p:ext uri="{BB962C8B-B14F-4D97-AF65-F5344CB8AC3E}">
        <p14:creationId xmlns:p14="http://schemas.microsoft.com/office/powerpoint/2010/main" val="2045315432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 fill="hold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6" grpId="0"/>
      <p:bldP spid="7" grpId="0"/>
      <p:bldP spid="11" grpId="0"/>
      <p:bldP spid="8" grpId="0"/>
      <p:bldP spid="9" grpId="0"/>
      <p:bldP spid="12" grpId="0"/>
      <p:bldP spid="13" grpId="0"/>
      <p:bldP spid="14" grpId="0"/>
    </p:bld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E6659245-9438-4708-948F-014A6128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73CF2FDF-4618-450A-B615-253D081A8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17</a:t>
            </a:r>
          </a:p>
        </p:txBody>
      </p:sp>
      <p:sp>
        <p:nvSpPr>
          <p:cNvPr id="3" name="04  图像尺寸与数据量">
            <a:extLst xmlns:a="http://schemas.openxmlformats.org/drawingml/2006/main">
              <a:ext uri="{FF2B5EF4-FFF2-40B4-BE49-F238E27FC236}">
                <a16:creationId xmlns:a16="http://schemas.microsoft.com/office/drawing/2014/main" id="{ADA06D57-8BCC-4342-847A-3FE94B46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04  图像尺寸与数据量</a:t>
            </a:r>
          </a:p>
        </p:txBody>
      </p:sp>
      <p:sp>
        <p:nvSpPr>
          <p:cNvPr id="4" name="同样的画面，格子可以更密">
            <a:extLst xmlns:a="http://schemas.openxmlformats.org/drawingml/2006/main">
              <a:ext uri="{FF2B5EF4-FFF2-40B4-BE49-F238E27FC236}">
                <a16:creationId xmlns:a16="http://schemas.microsoft.com/office/drawing/2014/main" id="{8766A43D-D405-43E3-A6BF-784DBCEC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同样的画面，格子可以更密</a:t>
            </a:r>
          </a:p>
        </p:txBody>
      </p:sp>
      <p:sp>
        <p:nvSpPr>
          <p:cNvPr id="5" name="同样大的区域，更多采样位置可以描述更细的边界。">
            <a:extLst xmlns:a="http://schemas.openxmlformats.org/drawingml/2006/main">
              <a:ext uri="{FF2B5EF4-FFF2-40B4-BE49-F238E27FC236}">
                <a16:creationId xmlns:a16="http://schemas.microsoft.com/office/drawing/2014/main" id="{4932F752-17AD-4754-93D1-8CFE3071A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同样大的区域，更多采样位置可以描述更细的边界。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341EE-E344-4403-88ED-C637420706F9}"/>
              </a:ext>
            </a:extLst>
          </p:cNvPr>
          <p:cNvGraphicFramePr/>
          <p:nvPr/>
        </p:nvGraphicFramePr>
        <p:xfrm>
          <a:off xmlns:a="http://schemas.openxmlformats.org/drawingml/2006/main" x="1504950" y="2543175"/>
          <a:ext xmlns:a="http://schemas.openxmlformats.org/drawingml/2006/main" cx="2667000" cy="2667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33375"/>
                <a:gridCol w="333375"/>
                <a:gridCol w="333375"/>
                <a:gridCol w="333375"/>
                <a:gridCol w="333375"/>
                <a:gridCol w="333375"/>
                <a:gridCol w="333375"/>
                <a:gridCol w="333375"/>
              </a:tblGrid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3375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F76900-C33C-482B-A0FD-71C1E7F1A1D8}"/>
              </a:ext>
            </a:extLst>
          </p:cNvPr>
          <p:cNvGraphicFramePr/>
          <p:nvPr/>
        </p:nvGraphicFramePr>
        <p:xfrm>
          <a:off xmlns:a="http://schemas.openxmlformats.org/drawingml/2006/main" x="7753350" y="2543175"/>
          <a:ext xmlns:a="http://schemas.openxmlformats.org/drawingml/2006/main" cx="2667000" cy="2667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  <a:gridCol w="166688"/>
              </a:tblGrid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17243B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1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17243B"/>
                    </a:solidFill>
                  </a:tcPr>
                </a:tc>
              </a:tr>
            </a:tbl>
          </a:graphicData>
        </a:graphic>
      </p:graphicFrame>
      <p:sp>
        <p:nvSpPr>
          <p:cNvPr id="8" name="8 × 8">
            <a:extLst xmlns:a="http://schemas.openxmlformats.org/drawingml/2006/main">
              <a:ext uri="{FF2B5EF4-FFF2-40B4-BE49-F238E27FC236}">
                <a16:creationId xmlns:a16="http://schemas.microsoft.com/office/drawing/2014/main" id="{C0752AF1-A6A2-49E4-87CB-AC237FE3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391150"/>
            <a:ext cx="2952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8 × 8</a:t>
            </a:r>
          </a:p>
        </p:txBody>
      </p:sp>
      <p:sp>
        <p:nvSpPr>
          <p:cNvPr id="9" name="16 × 16">
            <a:extLst xmlns:a="http://schemas.openxmlformats.org/drawingml/2006/main">
              <a:ext uri="{FF2B5EF4-FFF2-40B4-BE49-F238E27FC236}">
                <a16:creationId xmlns:a16="http://schemas.microsoft.com/office/drawing/2014/main" id="{0C9B1B6D-BCE8-45A0-A00F-6973C08A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391150"/>
            <a:ext cx="2952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ctr">
              <a:def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7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16 × 16</a:t>
            </a:r>
          </a:p>
        </p:txBody>
      </p:sp>
      <p:sp>
        <p:nvSpPr>
          <p:cNvPr id="10" name="64 像素">
            <a:extLst xmlns:a="http://schemas.openxmlformats.org/drawingml/2006/main">
              <a:ext uri="{FF2B5EF4-FFF2-40B4-BE49-F238E27FC236}">
                <a16:creationId xmlns:a16="http://schemas.microsoft.com/office/drawing/2014/main" id="{D0E956D4-301C-41F5-BBC5-59A59396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9245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64 像素</a:t>
            </a:r>
          </a:p>
        </p:txBody>
      </p:sp>
      <p:sp>
        <p:nvSpPr>
          <p:cNvPr id="11" name="256 像素">
            <a:extLst xmlns:a="http://schemas.openxmlformats.org/drawingml/2006/main">
              <a:ext uri="{FF2B5EF4-FFF2-40B4-BE49-F238E27FC236}">
                <a16:creationId xmlns:a16="http://schemas.microsoft.com/office/drawing/2014/main" id="{5D4CEDC3-FE73-494F-A09D-707837C7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9245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256 像素</a:t>
            </a:r>
          </a:p>
        </p:txBody>
      </p:sp>
      <p:sp>
        <p:nvSpPr>
          <p:cNvPr id="12" name="宽 × 2&#10;高 × 2&#10;像素数 × 4">
            <a:extLst xmlns:a="http://schemas.openxmlformats.org/drawingml/2006/main">
              <a:ext uri="{FF2B5EF4-FFF2-40B4-BE49-F238E27FC236}">
                <a16:creationId xmlns:a16="http://schemas.microsoft.com/office/drawing/2014/main" id="{9D77CBD1-34B4-4141-ACC4-5E6FC30C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19450"/>
            <a:ext cx="2571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宽 × 2</a:t>
            </a:r>
          </a:p>
          <a:p xmlns:a="http://schemas.openxmlformats.org/drawingml/2006/main">
            <a: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高 × 2</a:t>
            </a:r>
          </a:p>
          <a:p xmlns:a="http://schemas.openxmlformats.org/drawingml/2006/main">
            <a:pPr algn="ctr">
              <a:def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像素数 × 4</a:t>
            </a:r>
          </a:p>
        </p:txBody>
      </p:sp>
    </p:spTree>
    <p:extLst>
      <p:ext uri="{BB962C8B-B14F-4D97-AF65-F5344CB8AC3E}">
        <p14:creationId xmlns:p14="http://schemas.microsoft.com/office/powerpoint/2010/main" val="1642436619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  <p:bldP spid="11" grpId="0"/>
      <p:bldP spid="12" grpId="0"/>
    </p:bldLst>
  </p:timing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98EE5E4B-C79F-4DE3-9F79-9FB868FD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F6677E38-6569-4C36-A19B-F6519926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18</a:t>
            </a:r>
          </a:p>
        </p:txBody>
      </p:sp>
      <p:sp>
        <p:nvSpPr>
          <p:cNvPr id="3" name="04  图像尺寸与数据量">
            <a:extLst xmlns:a="http://schemas.openxmlformats.org/drawingml/2006/main">
              <a:ext uri="{FF2B5EF4-FFF2-40B4-BE49-F238E27FC236}">
                <a16:creationId xmlns:a16="http://schemas.microsoft.com/office/drawing/2014/main" id="{B64153F1-902D-4142-9B1A-0C84FACD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04  图像尺寸与数据量</a:t>
            </a:r>
          </a:p>
        </p:txBody>
      </p:sp>
      <p:sp>
        <p:nvSpPr>
          <p:cNvPr id="4" name="一张小图，需要多少原始数据？">
            <a:extLst xmlns:a="http://schemas.openxmlformats.org/drawingml/2006/main">
              <a:ext uri="{FF2B5EF4-FFF2-40B4-BE49-F238E27FC236}">
                <a16:creationId xmlns:a16="http://schemas.microsoft.com/office/drawing/2014/main" id="{280FEF09-ED63-4C79-B168-5A30CB92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一张小图，需要多少原始数据？</a:t>
            </a:r>
          </a:p>
        </p:txBody>
      </p:sp>
      <p:sp>
        <p:nvSpPr>
          <p:cNvPr id="5" name="原始数据量（B）= 宽 × 高 × 每像素位数 ÷ 8">
            <a:extLst xmlns:a="http://schemas.openxmlformats.org/drawingml/2006/main">
              <a:ext uri="{FF2B5EF4-FFF2-40B4-BE49-F238E27FC236}">
                <a16:creationId xmlns:a16="http://schemas.microsoft.com/office/drawing/2014/main" id="{BED32BDD-3759-4BAF-B2F0-61AA5D75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原始数据量（B）= 宽 × 高 × 每像素位数 ÷ 8</a:t>
            </a:r>
          </a:p>
        </p:txBody>
      </p:sp>
      <p:sp>
        <p:nvSpPr>
          <p:cNvPr id="6" name="例：100 × 100 像素，24 bit RGB">
            <a:extLst xmlns:a="http://schemas.openxmlformats.org/drawingml/2006/main">
              <a:ext uri="{FF2B5EF4-FFF2-40B4-BE49-F238E27FC236}">
                <a16:creationId xmlns:a16="http://schemas.microsoft.com/office/drawing/2014/main" id="{5D9CA68D-A84D-4856-8030-ECB4FE9C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例：100 × 100 像素，24 bit RGB</a:t>
            </a:r>
          </a:p>
        </p:txBody>
      </p:sp>
      <p:sp>
        <p:nvSpPr>
          <p:cNvPr id="7" name="100 × 100 × 24 ÷ 8">
            <a:extLst xmlns:a="http://schemas.openxmlformats.org/drawingml/2006/main">
              <a:ext uri="{FF2B5EF4-FFF2-40B4-BE49-F238E27FC236}">
                <a16:creationId xmlns:a16="http://schemas.microsoft.com/office/drawing/2014/main" id="{8A7D916D-B5D9-4AF6-AE82-B3FD45A3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109537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5175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100 × 100 × 24 ÷ 8</a:t>
            </a:r>
          </a:p>
        </p:txBody>
      </p:sp>
      <p:sp>
        <p:nvSpPr>
          <p:cNvPr id="8" name="30,000">
            <a:extLst xmlns:a="http://schemas.openxmlformats.org/drawingml/2006/main">
              <a:ext uri="{FF2B5EF4-FFF2-40B4-BE49-F238E27FC236}">
                <a16:creationId xmlns:a16="http://schemas.microsoft.com/office/drawing/2014/main" id="{0A156398-F8E3-431E-9290-D2D05339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14775"/>
            <a:ext cx="70485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8850" b="1">
                <a:solidFill>
                  <a:srgbClr val="17243B"/>
                </a:solidFill>
                <a:latin typeface="Avenir Next"/>
                <a:ea typeface="Avenir Next"/>
                <a:cs typeface="Avenir Next"/>
              </a:rPr>
              <a:t>30,000</a:t>
            </a:r>
          </a:p>
        </p:txBody>
      </p:sp>
      <p:sp>
        <p:nvSpPr>
          <p:cNvPr id="9" name="B">
            <a:extLst xmlns:a="http://schemas.openxmlformats.org/drawingml/2006/main">
              <a:ext uri="{FF2B5EF4-FFF2-40B4-BE49-F238E27FC236}">
                <a16:creationId xmlns:a16="http://schemas.microsoft.com/office/drawing/2014/main" id="{81341031-FE20-4D62-88BD-327906C1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4410075"/>
            <a:ext cx="190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10" name="8 bit = 1 B（字节）">
            <a:extLst xmlns:a="http://schemas.openxmlformats.org/drawingml/2006/main">
              <a:ext uri="{FF2B5EF4-FFF2-40B4-BE49-F238E27FC236}">
                <a16:creationId xmlns:a16="http://schemas.microsoft.com/office/drawing/2014/main" id="{7FEE6C38-B3E9-44B1-9777-7EBB9752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626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8 bit = 1 B（字节）</a:t>
            </a:r>
          </a:p>
        </p:txBody>
      </p:sp>
      <p:sp>
        <p:nvSpPr>
          <p:cNvPr id="11" name="仅计算原始像素，不计压缩和附加信息。">
            <a:extLst xmlns:a="http://schemas.openxmlformats.org/drawingml/2006/main">
              <a:ext uri="{FF2B5EF4-FFF2-40B4-BE49-F238E27FC236}">
                <a16:creationId xmlns:a16="http://schemas.microsoft.com/office/drawing/2014/main" id="{2588373C-F44F-41EE-B40C-ED8C99EA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1975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仅计算原始像素，不计压缩和附加信息。</a:t>
            </a:r>
          </a:p>
        </p:txBody>
      </p:sp>
    </p:spTree>
    <p:extLst>
      <p:ext uri="{BB962C8B-B14F-4D97-AF65-F5344CB8AC3E}">
        <p14:creationId xmlns:p14="http://schemas.microsoft.com/office/powerpoint/2010/main" val="513420556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BD32F55B-5D58-4A7A-BA02-76B656DF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B62CF892-4E44-42D4-B654-E79AA0C9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19</a:t>
            </a:r>
          </a:p>
        </p:txBody>
      </p:sp>
      <p:sp>
        <p:nvSpPr>
          <p:cNvPr id="3" name="04  图像尺寸与数据量">
            <a:extLst xmlns:a="http://schemas.openxmlformats.org/drawingml/2006/main">
              <a:ext uri="{FF2B5EF4-FFF2-40B4-BE49-F238E27FC236}">
                <a16:creationId xmlns:a16="http://schemas.microsoft.com/office/drawing/2014/main" id="{9F4DAC7E-EBE2-4186-AAAC-862CD0D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04  图像尺寸与数据量</a:t>
            </a:r>
          </a:p>
        </p:txBody>
      </p:sp>
      <p:sp>
        <p:nvSpPr>
          <p:cNvPr id="4" name="真实文件大小，还受这些因素影响">
            <a:extLst xmlns:a="http://schemas.openxmlformats.org/drawingml/2006/main">
              <a:ext uri="{FF2B5EF4-FFF2-40B4-BE49-F238E27FC236}">
                <a16:creationId xmlns:a16="http://schemas.microsoft.com/office/drawing/2014/main" id="{BEB647ED-244E-426C-BCC1-747908D9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真实文件大小，还受这些因素影响</a:t>
            </a:r>
          </a:p>
        </p:txBody>
      </p:sp>
      <p:sp>
        <p:nvSpPr>
          <p:cNvPr id="5" name="压缩方式">
            <a:extLst xmlns:a="http://schemas.openxmlformats.org/drawingml/2006/main">
              <a:ext uri="{FF2B5EF4-FFF2-40B4-BE49-F238E27FC236}">
                <a16:creationId xmlns:a16="http://schemas.microsoft.com/office/drawing/2014/main" id="{CF36B890-3E4B-432A-8122-0B402F5A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压缩方式</a:t>
            </a:r>
          </a:p>
        </p:txBody>
      </p:sp>
      <p:sp>
        <p:nvSpPr>
          <p:cNvPr id="6" name="PNG 可无损压缩，实际大小不等于原始数据量。">
            <a:extLst xmlns:a="http://schemas.openxmlformats.org/drawingml/2006/main">
              <a:ext uri="{FF2B5EF4-FFF2-40B4-BE49-F238E27FC236}">
                <a16:creationId xmlns:a16="http://schemas.microsoft.com/office/drawing/2014/main" id="{B79DCCF8-2344-49D2-B127-F587119A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457450"/>
            <a:ext cx="7762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PNG 可无损压缩，实际大小不等于原始数据量。</a:t>
            </a:r>
          </a:p>
        </p:txBody>
      </p:sp>
      <p:sp>
        <p:nvSpPr>
          <p:cNvPr id="7" name="图像内容">
            <a:extLst xmlns:a="http://schemas.openxmlformats.org/drawingml/2006/main">
              <a:ext uri="{FF2B5EF4-FFF2-40B4-BE49-F238E27FC236}">
                <a16:creationId xmlns:a16="http://schemas.microsoft.com/office/drawing/2014/main" id="{09307E3A-629A-4C0D-943F-66DB8391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图像内容</a:t>
            </a:r>
          </a:p>
        </p:txBody>
      </p:sp>
      <p:sp>
        <p:nvSpPr>
          <p:cNvPr id="8" name="大量重复的颜色，往往更容易压缩。">
            <a:extLst xmlns:a="http://schemas.openxmlformats.org/drawingml/2006/main">
              <a:ext uri="{FF2B5EF4-FFF2-40B4-BE49-F238E27FC236}">
                <a16:creationId xmlns:a16="http://schemas.microsoft.com/office/drawing/2014/main" id="{DBC63A5C-BE51-40EF-9AD5-D06ADA26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514725"/>
            <a:ext cx="7762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大量重复的颜色，往往更容易压缩。</a:t>
            </a:r>
          </a:p>
        </p:txBody>
      </p:sp>
      <p:sp>
        <p:nvSpPr>
          <p:cNvPr id="9" name="附加信息">
            <a:extLst xmlns:a="http://schemas.openxmlformats.org/drawingml/2006/main">
              <a:ext uri="{FF2B5EF4-FFF2-40B4-BE49-F238E27FC236}">
                <a16:creationId xmlns:a16="http://schemas.microsoft.com/office/drawing/2014/main" id="{3373E700-36AB-43DE-AB6D-D70C4BAA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附加信息</a:t>
            </a:r>
          </a:p>
        </p:txBody>
      </p:sp>
      <p:sp>
        <p:nvSpPr>
          <p:cNvPr id="10" name="文件还可能记录尺寸、透明度和元数据。">
            <a:extLst xmlns:a="http://schemas.openxmlformats.org/drawingml/2006/main">
              <a:ext uri="{FF2B5EF4-FFF2-40B4-BE49-F238E27FC236}">
                <a16:creationId xmlns:a16="http://schemas.microsoft.com/office/drawing/2014/main" id="{BEE139E7-1178-40F5-BFD5-37CEA3D4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572000"/>
            <a:ext cx="7762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文件还可能记录尺寸、透明度和元数据。</a:t>
            </a:r>
          </a:p>
        </p:txBody>
      </p:sp>
      <p:sp>
        <p:nvSpPr>
          <p:cNvPr id="11" name="像素原始数据量 ≠ 实际文件大小">
            <a:extLst xmlns:a="http://schemas.openxmlformats.org/drawingml/2006/main">
              <a:ext uri="{FF2B5EF4-FFF2-40B4-BE49-F238E27FC236}">
                <a16:creationId xmlns:a16="http://schemas.microsoft.com/office/drawing/2014/main" id="{7567DE45-DC9A-49A6-B67C-7FFC4C5C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像素原始数据量 ≠ 实际文件大小</a:t>
            </a:r>
          </a:p>
        </p:txBody>
      </p:sp>
    </p:spTree>
    <p:extLst>
      <p:ext uri="{BB962C8B-B14F-4D97-AF65-F5344CB8AC3E}">
        <p14:creationId xmlns:p14="http://schemas.microsoft.com/office/powerpoint/2010/main" val="530214337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79D838C2-61B7-42FB-9590-0E84E488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DA3DDCB4-1834-4C1B-B074-C79FABAB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20</a:t>
            </a:r>
          </a:p>
        </p:txBody>
      </p:sp>
      <p:sp>
        <p:nvSpPr>
          <p:cNvPr id="3" name="迁移应用">
            <a:extLst xmlns:a="http://schemas.openxmlformats.org/drawingml/2006/main">
              <a:ext uri="{FF2B5EF4-FFF2-40B4-BE49-F238E27FC236}">
                <a16:creationId xmlns:a16="http://schemas.microsoft.com/office/drawing/2014/main" id="{993C855A-AFA3-4DD1-BA1A-1B1B06FA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迁移应用</a:t>
            </a:r>
          </a:p>
        </p:txBody>
      </p:sp>
      <p:sp>
        <p:nvSpPr>
          <p:cNvPr id="4" name="给校园电子海报选一张图">
            <a:extLst xmlns:a="http://schemas.openxmlformats.org/drawingml/2006/main">
              <a:ext uri="{FF2B5EF4-FFF2-40B4-BE49-F238E27FC236}">
                <a16:creationId xmlns:a16="http://schemas.microsoft.com/office/drawing/2014/main" id="{7E7BD6B7-7EB9-4C5B-81F7-9DD441FD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给校园电子海报选一张图</a:t>
            </a:r>
          </a:p>
        </p:txBody>
      </p:sp>
      <p:sp>
        <p:nvSpPr>
          <p:cNvPr id="5" name="同源同质量，展示区域 600 × 600 像素，不再放大或裁剪。">
            <a:extLst xmlns:a="http://schemas.openxmlformats.org/drawingml/2006/main">
              <a:ext uri="{FF2B5EF4-FFF2-40B4-BE49-F238E27FC236}">
                <a16:creationId xmlns:a16="http://schemas.microsoft.com/office/drawing/2014/main" id="{396B92BD-E9A6-4B55-96B9-6B32F22A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同源同质量，展示区域 600 × 600 像素，不再放大或裁剪。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8D20CC-7A56-4BBE-9306-F4FC108D12EF}"/>
              </a:ext>
            </a:extLst>
          </p:cNvPr>
          <p:cNvGraphicFramePr/>
          <p:nvPr/>
        </p:nvGraphicFramePr>
        <p:xfrm>
          <a:off xmlns:a="http://schemas.openxmlformats.org/drawingml/2006/main" x="685800" y="2533650"/>
          <a:ext xmlns:a="http://schemas.openxmlformats.org/drawingml/2006/main" cx="10820400" cy="25812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606800"/>
                <a:gridCol w="3606800"/>
                <a:gridCol w="3606800"/>
              </a:tblGrid>
              <a:tr h="645319">
                <a:tc>
                  <a:txBody>
                    <a:bodyPr anchor="ctr"/>
                    <a:lstStyle/>
                    <a:p>
                      <a:pPr algn="ctr"/>
                      <a:r>
                        <a:rPr sz="210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候选图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尺寸（像素）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 b="1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原始数据量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T w="9525">
                      <a:solidFill>
                        <a:srgbClr val="DCE4F0"/>
                      </a:solidFill>
                      <a:prstDash val="solid"/>
                    </a:lnT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EDF3FC"/>
                    </a:solidFill>
                  </a:tcPr>
                </a:tc>
              </a:tr>
              <a:tr h="645319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120 × 120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43,200 B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5319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600 × 600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1,080,000 B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5319"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</a:t>
                      </a:r>
                    </a:p>
                  </a:txBody>
                  <a:tcPr marL="38100" marR="38100" marT="0" marB="0" anchor="ctr">
                    <a:lnL w="9525">
                      <a:solidFill>
                        <a:srgbClr val="DCE4F0"/>
                      </a:solidFill>
                      <a:prstDash val="solid"/>
                    </a:lnL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1200 × 1200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2100">
                          <a:solidFill>
                            <a:srgbClr val="17243B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4,320,000 B</a:t>
                      </a:r>
                    </a:p>
                  </a:txBody>
                  <a:tcPr marL="38100" marR="38100" marT="0" marB="0" anchor="ctr">
                    <a:lnR w="9525">
                      <a:solidFill>
                        <a:srgbClr val="DCE4F0"/>
                      </a:solidFill>
                      <a:prstDash val="solid"/>
                    </a:lnR>
                    <a:lnB w="9525">
                      <a:solidFill>
                        <a:srgbClr val="DCE4F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你会选哪张？用“像素数”和“数据量”说明理由。">
            <a:extLst xmlns:a="http://schemas.openxmlformats.org/drawingml/2006/main">
              <a:ext uri="{FF2B5EF4-FFF2-40B4-BE49-F238E27FC236}">
                <a16:creationId xmlns:a16="http://schemas.microsoft.com/office/drawing/2014/main" id="{592CBE11-D66F-4379-9CAD-3ECFA777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38775"/>
            <a:ext cx="1081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你会选哪张？用“像素数”和“数据量”说明理由。</a:t>
            </a:r>
          </a:p>
        </p:txBody>
      </p:sp>
      <p:sp>
        <p:nvSpPr>
          <p:cNvPr id="8" name="本情境优先选 B：满足尺寸，原始数据量为 C 的四分之一。">
            <a:extLst xmlns:a="http://schemas.openxmlformats.org/drawingml/2006/main">
              <a:ext uri="{FF2B5EF4-FFF2-40B4-BE49-F238E27FC236}">
                <a16:creationId xmlns:a16="http://schemas.microsoft.com/office/drawing/2014/main" id="{CBE2AC55-C82C-4FDF-9DBD-2BC7F909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959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本情境优先选 B：满足尺寸，原始数据量为 C 的四分之一。</a:t>
            </a:r>
          </a:p>
        </p:txBody>
      </p:sp>
    </p:spTree>
    <p:extLst>
      <p:ext uri="{BB962C8B-B14F-4D97-AF65-F5344CB8AC3E}">
        <p14:creationId xmlns:p14="http://schemas.microsoft.com/office/powerpoint/2010/main" val="465635381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24F23C67-1FEC-4214-9FE5-E5813911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21">
            <a:extLst xmlns:a="http://schemas.openxmlformats.org/drawingml/2006/main">
              <a:ext uri="{FF2B5EF4-FFF2-40B4-BE49-F238E27FC236}">
                <a16:creationId xmlns:a16="http://schemas.microsoft.com/office/drawing/2014/main" id="{C0182C36-E09C-4C1F-977C-2D5BA508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21</a:t>
            </a:r>
          </a:p>
        </p:txBody>
      </p:sp>
      <p:sp>
        <p:nvSpPr>
          <p:cNvPr id="3" name="学习检查">
            <a:extLst xmlns:a="http://schemas.openxmlformats.org/drawingml/2006/main">
              <a:ext uri="{FF2B5EF4-FFF2-40B4-BE49-F238E27FC236}">
                <a16:creationId xmlns:a16="http://schemas.microsoft.com/office/drawing/2014/main" id="{77677387-177D-45B7-96F2-E6BBAA8C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学习检查</a:t>
            </a:r>
          </a:p>
        </p:txBody>
      </p:sp>
      <p:sp>
        <p:nvSpPr>
          <p:cNvPr id="4" name="离堂小测">
            <a:extLst xmlns:a="http://schemas.openxmlformats.org/drawingml/2006/main">
              <a:ext uri="{FF2B5EF4-FFF2-40B4-BE49-F238E27FC236}">
                <a16:creationId xmlns:a16="http://schemas.microsoft.com/office/drawing/2014/main" id="{7198D501-37FC-477F-913E-FD170A09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离堂小测</a:t>
            </a:r>
          </a:p>
        </p:txBody>
      </p:sp>
      <p:sp>
        <p:nvSpPr>
          <p:cNvPr id="5" name="独立作答，看看你能解释到哪一步。">
            <a:extLst xmlns:a="http://schemas.openxmlformats.org/drawingml/2006/main">
              <a:ext uri="{FF2B5EF4-FFF2-40B4-BE49-F238E27FC236}">
                <a16:creationId xmlns:a16="http://schemas.microsoft.com/office/drawing/2014/main" id="{9765BA1A-BF01-4818-8EAC-AF19AEB2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独立作答，看看你能解释到哪一步。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62CD547A-7211-4904-8829-EC6AD9FD9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71725"/>
            <a:ext cx="9239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7" name="8 × 8 黑白图，每像素 1 bit，共多少 bit？">
            <a:extLst xmlns:a="http://schemas.openxmlformats.org/drawingml/2006/main">
              <a:ext uri="{FF2B5EF4-FFF2-40B4-BE49-F238E27FC236}">
                <a16:creationId xmlns:a16="http://schemas.microsoft.com/office/drawing/2014/main" id="{0651B432-5D34-479A-8F44-24A67741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400300"/>
            <a:ext cx="962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8 × 8 黑白图，每像素 1 bit，共多少 bit？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2DE78A95-73D4-43F3-BC98-5C2FC5B1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09925"/>
            <a:ext cx="9239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9" name="宽和高都变为原来的 2 倍，像素数变为几倍？">
            <a:extLst xmlns:a="http://schemas.openxmlformats.org/drawingml/2006/main">
              <a:ext uri="{FF2B5EF4-FFF2-40B4-BE49-F238E27FC236}">
                <a16:creationId xmlns:a16="http://schemas.microsoft.com/office/drawing/2014/main" id="{A7625679-98CF-4727-B675-68B13E07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238500"/>
            <a:ext cx="962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宽和高都变为原来的 2 倍，像素数变为几倍？</a:t>
            </a:r>
          </a:p>
        </p:txBody>
      </p:sp>
      <p:sp>
        <p:nvSpPr>
          <p:cNvPr id="10" name="03">
            <a:extLst xmlns:a="http://schemas.openxmlformats.org/drawingml/2006/main">
              <a:ext uri="{FF2B5EF4-FFF2-40B4-BE49-F238E27FC236}">
                <a16:creationId xmlns:a16="http://schemas.microsoft.com/office/drawing/2014/main" id="{3B3C6CFE-88BE-40A1-93A0-E5159906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48125"/>
            <a:ext cx="9239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1" name="RGB（255，128，0）大致是什么颜色？">
            <a:extLst xmlns:a="http://schemas.openxmlformats.org/drawingml/2006/main">
              <a:ext uri="{FF2B5EF4-FFF2-40B4-BE49-F238E27FC236}">
                <a16:creationId xmlns:a16="http://schemas.microsoft.com/office/drawing/2014/main" id="{F8B1F9FF-42BF-4483-A683-07AFE057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076700"/>
            <a:ext cx="962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RGB（255，128，0）大致是什么颜色？</a:t>
            </a:r>
          </a:p>
        </p:txBody>
      </p:sp>
      <p:sp>
        <p:nvSpPr>
          <p:cNvPr id="12" name="04">
            <a:extLst xmlns:a="http://schemas.openxmlformats.org/drawingml/2006/main">
              <a:ext uri="{FF2B5EF4-FFF2-40B4-BE49-F238E27FC236}">
                <a16:creationId xmlns:a16="http://schemas.microsoft.com/office/drawing/2014/main" id="{4CD6D335-B8AD-4E3F-A822-6D495F0E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86325"/>
            <a:ext cx="9239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3" name="原始像素数据量，能直接当成文件大小吗？">
            <a:extLst xmlns:a="http://schemas.openxmlformats.org/drawingml/2006/main">
              <a:ext uri="{FF2B5EF4-FFF2-40B4-BE49-F238E27FC236}">
                <a16:creationId xmlns:a16="http://schemas.microsoft.com/office/drawing/2014/main" id="{E97C34E7-3CB6-437C-B398-43895BF8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914900"/>
            <a:ext cx="962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原始像素数据量，能直接当成文件大小吗？</a:t>
            </a:r>
          </a:p>
        </p:txBody>
      </p:sp>
    </p:spTree>
    <p:extLst>
      <p:ext uri="{BB962C8B-B14F-4D97-AF65-F5344CB8AC3E}">
        <p14:creationId xmlns:p14="http://schemas.microsoft.com/office/powerpoint/2010/main" val="184360477"/>
      </p:ext>
    </p:extLst>
  </p:cSld>
  <p:transition spd="fast" advClick="1">
    <p:fade/>
  </p:transition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05A10FAA-D72E-404B-88D3-CA9E00A9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22">
            <a:extLst xmlns:a="http://schemas.openxmlformats.org/drawingml/2006/main">
              <a:ext uri="{FF2B5EF4-FFF2-40B4-BE49-F238E27FC236}">
                <a16:creationId xmlns:a16="http://schemas.microsoft.com/office/drawing/2014/main" id="{F0967D77-8E55-420C-AB9D-17EDA33A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22</a:t>
            </a:r>
          </a:p>
        </p:txBody>
      </p:sp>
      <p:sp>
        <p:nvSpPr>
          <p:cNvPr id="3" name="答案与理由">
            <a:extLst xmlns:a="http://schemas.openxmlformats.org/drawingml/2006/main">
              <a:ext uri="{FF2B5EF4-FFF2-40B4-BE49-F238E27FC236}">
                <a16:creationId xmlns:a16="http://schemas.microsoft.com/office/drawing/2014/main" id="{A9DC57CC-BFC2-4965-9691-D51F838B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答案与理由</a:t>
            </a:r>
          </a:p>
        </p:txBody>
      </p:sp>
      <p:sp>
        <p:nvSpPr>
          <p:cNvPr id="4" name="用计算和编码规则说明理由">
            <a:extLst xmlns:a="http://schemas.openxmlformats.org/drawingml/2006/main">
              <a:ext uri="{FF2B5EF4-FFF2-40B4-BE49-F238E27FC236}">
                <a16:creationId xmlns:a16="http://schemas.microsoft.com/office/drawing/2014/main" id="{9CCAB8CF-B13F-4643-9D72-5AC9D8F9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用计算和编码规则说明理由</a:t>
            </a:r>
          </a:p>
        </p:txBody>
      </p:sp>
      <p:sp>
        <p:nvSpPr>
          <p:cNvPr id="5" name="64 bit">
            <a:extLst xmlns:a="http://schemas.openxmlformats.org/drawingml/2006/main">
              <a:ext uri="{FF2B5EF4-FFF2-40B4-BE49-F238E27FC236}">
                <a16:creationId xmlns:a16="http://schemas.microsoft.com/office/drawing/2014/main" id="{C8DFC269-559C-4593-B121-A732A372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2955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64 bit</a:t>
            </a:r>
          </a:p>
        </p:txBody>
      </p:sp>
      <p:sp>
        <p:nvSpPr>
          <p:cNvPr id="6" name="8 × 8 × 1 = 64">
            <a:extLst xmlns:a="http://schemas.openxmlformats.org/drawingml/2006/main">
              <a:ext uri="{FF2B5EF4-FFF2-40B4-BE49-F238E27FC236}">
                <a16:creationId xmlns:a16="http://schemas.microsoft.com/office/drawing/2014/main" id="{BC08A270-B5A6-4F5E-BA5D-9B80E1F76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2371725"/>
            <a:ext cx="7724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8 × 8 × 1 = 64</a:t>
            </a:r>
          </a:p>
        </p:txBody>
      </p:sp>
      <p:sp>
        <p:nvSpPr>
          <p:cNvPr id="7" name="4 倍">
            <a:extLst xmlns:a="http://schemas.openxmlformats.org/drawingml/2006/main">
              <a:ext uri="{FF2B5EF4-FFF2-40B4-BE49-F238E27FC236}">
                <a16:creationId xmlns:a16="http://schemas.microsoft.com/office/drawing/2014/main" id="{21FC4A36-F33F-4F80-AC73-F99279F3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813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4 倍</a:t>
            </a:r>
          </a:p>
        </p:txBody>
      </p:sp>
      <p:sp>
        <p:nvSpPr>
          <p:cNvPr id="8" name="宽变 2 倍，高变 2 倍，共 2 × 2 = 4">
            <a:extLst xmlns:a="http://schemas.openxmlformats.org/drawingml/2006/main">
              <a:ext uri="{FF2B5EF4-FFF2-40B4-BE49-F238E27FC236}">
                <a16:creationId xmlns:a16="http://schemas.microsoft.com/office/drawing/2014/main" id="{7DF4EBE9-7466-475D-83CB-FC077EAE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257550"/>
            <a:ext cx="7724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宽变 2 倍，高变 2 倍，共 2 × 2 = 4</a:t>
            </a:r>
          </a:p>
        </p:txBody>
      </p:sp>
      <p:sp>
        <p:nvSpPr>
          <p:cNvPr id="9" name="橙色">
            <a:extLst xmlns:a="http://schemas.openxmlformats.org/drawingml/2006/main">
              <a:ext uri="{FF2B5EF4-FFF2-40B4-BE49-F238E27FC236}">
                <a16:creationId xmlns:a16="http://schemas.microsoft.com/office/drawing/2014/main" id="{734B46A6-058E-4164-9483-47BE79F8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671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橙色</a:t>
            </a:r>
          </a:p>
        </p:txBody>
      </p:sp>
      <p:sp>
        <p:nvSpPr>
          <p:cNvPr id="10" name="R = 255，G = 128，B = 0">
            <a:extLst xmlns:a="http://schemas.openxmlformats.org/drawingml/2006/main">
              <a:ext uri="{FF2B5EF4-FFF2-40B4-BE49-F238E27FC236}">
                <a16:creationId xmlns:a16="http://schemas.microsoft.com/office/drawing/2014/main" id="{E7B4F3B1-BEAB-4D5A-B2E0-32183485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4143375"/>
            <a:ext cx="7724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R = 255，G = 128，B = 0</a:t>
            </a:r>
          </a:p>
        </p:txBody>
      </p:sp>
      <p:sp>
        <p:nvSpPr>
          <p:cNvPr id="11" name="不能">
            <a:extLst xmlns:a="http://schemas.openxmlformats.org/drawingml/2006/main">
              <a:ext uri="{FF2B5EF4-FFF2-40B4-BE49-F238E27FC236}">
                <a16:creationId xmlns:a16="http://schemas.microsoft.com/office/drawing/2014/main" id="{5105919C-AD2C-45F1-91B9-6C6E44F4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9530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7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不能</a:t>
            </a:r>
          </a:p>
        </p:txBody>
      </p:sp>
      <p:sp>
        <p:nvSpPr>
          <p:cNvPr id="12" name="压缩方式、图像内容和附加信息都会影响文件大小">
            <a:extLst xmlns:a="http://schemas.openxmlformats.org/drawingml/2006/main">
              <a:ext uri="{FF2B5EF4-FFF2-40B4-BE49-F238E27FC236}">
                <a16:creationId xmlns:a16="http://schemas.microsoft.com/office/drawing/2014/main" id="{C6F47BD6-E1B7-4D31-9EEC-78C3C711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5029200"/>
            <a:ext cx="7724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压缩方式、图像内容和附加信息都会影响文件大小</a:t>
            </a:r>
          </a:p>
        </p:txBody>
      </p:sp>
    </p:spTree>
    <p:extLst>
      <p:ext uri="{BB962C8B-B14F-4D97-AF65-F5344CB8AC3E}">
        <p14:creationId xmlns:p14="http://schemas.microsoft.com/office/powerpoint/2010/main" val="2070569427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 fill="hold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9183933C-C102-4697-9E48-4A488D7A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23">
            <a:extLst xmlns:a="http://schemas.openxmlformats.org/drawingml/2006/main">
              <a:ext uri="{FF2B5EF4-FFF2-40B4-BE49-F238E27FC236}">
                <a16:creationId xmlns:a16="http://schemas.microsoft.com/office/drawing/2014/main" id="{178101EC-0F51-4191-B564-6E2EB05B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23</a:t>
            </a:r>
          </a:p>
        </p:txBody>
      </p:sp>
      <p:sp>
        <p:nvSpPr>
          <p:cNvPr id="3" name="课堂回望">
            <a:extLst xmlns:a="http://schemas.openxmlformats.org/drawingml/2006/main">
              <a:ext uri="{FF2B5EF4-FFF2-40B4-BE49-F238E27FC236}">
                <a16:creationId xmlns:a16="http://schemas.microsoft.com/office/drawing/2014/main" id="{0E367A79-01E2-47E5-BD99-B2CF61F4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课堂回望</a:t>
            </a:r>
          </a:p>
        </p:txBody>
      </p:sp>
      <p:sp>
        <p:nvSpPr>
          <p:cNvPr id="4" name="图片的&#10;数字旅行">
            <a:extLst xmlns:a="http://schemas.openxmlformats.org/drawingml/2006/main">
              <a:ext uri="{FF2B5EF4-FFF2-40B4-BE49-F238E27FC236}">
                <a16:creationId xmlns:a16="http://schemas.microsoft.com/office/drawing/2014/main" id="{AD029AC0-E8DB-4F59-A4C2-152B1D20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图片的</a:t>
            </a:r>
          </a:p>
          <a:p xmlns:a="http://schemas.openxmlformats.org/drawingml/2006/main">
            <a:pPr algn="l">
              <a:def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22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数字旅行</a:t>
            </a:r>
          </a:p>
        </p:txBody>
      </p:sp>
      <p:sp>
        <p:nvSpPr>
          <p:cNvPr id="5" name="划分像素&#10;为颜色编码&#10;按顺序记录&#10;根据规则还原">
            <a:extLst xmlns:a="http://schemas.openxmlformats.org/drawingml/2006/main">
              <a:ext uri="{FF2B5EF4-FFF2-40B4-BE49-F238E27FC236}">
                <a16:creationId xmlns:a16="http://schemas.microsoft.com/office/drawing/2014/main" id="{8D1AC961-E53C-426D-B794-B6AB89CF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47825"/>
            <a:ext cx="38100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划分像素</a:t>
            </a:r>
          </a:p>
          <a:p xmlns:a="http://schemas.openxmlformats.org/drawingml/2006/main">
            <a: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为颜色编码</a:t>
            </a:r>
          </a:p>
          <a:p xmlns:a="http://schemas.openxmlformats.org/drawingml/2006/main">
            <a: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按顺序记录</a:t>
            </a:r>
          </a:p>
          <a:p xmlns:a="http://schemas.openxmlformats.org/drawingml/2006/main">
            <a:pPr algn="l">
              <a:def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根据规则还原</a:t>
            </a:r>
          </a:p>
        </p:txBody>
      </p:sp>
      <p:sp>
        <p:nvSpPr>
          <p:cNvPr id="6" name="课后挑战：设计一枚 8 × 8 班级徽章，让同学用编码还原。">
            <a:extLst xmlns:a="http://schemas.openxmlformats.org/drawingml/2006/main">
              <a:ext uri="{FF2B5EF4-FFF2-40B4-BE49-F238E27FC236}">
                <a16:creationId xmlns:a16="http://schemas.microsoft.com/office/drawing/2014/main" id="{52B8DA1E-CA23-488B-A8B4-C107AF8F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381625"/>
            <a:ext cx="108394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课后挑战：设计一枚 8 × 8 班级徽章，让同学用编码还原。</a:t>
            </a:r>
          </a:p>
        </p:txBody>
      </p:sp>
    </p:spTree>
    <p:extLst>
      <p:ext uri="{BB962C8B-B14F-4D97-AF65-F5344CB8AC3E}">
        <p14:creationId xmlns:p14="http://schemas.microsoft.com/office/powerpoint/2010/main" val="553134754"/>
      </p:ext>
    </p:extLst>
  </p:cSld>
  <p:transition spd="fast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像素里的宇宙">
            <a:extLst xmlns:a="http://schemas.openxmlformats.org/drawingml/2006/main">
              <a:ext uri="{FF2B5EF4-FFF2-40B4-BE49-F238E27FC236}">
                <a16:creationId xmlns:a16="http://schemas.microsoft.com/office/drawing/2014/main" id="{C745914D-FF25-4694-B797-54492652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0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像素里的宇宙</a:t>
            </a:r>
          </a:p>
        </p:txBody>
      </p:sp>
      <p:sp>
        <p:nvSpPr>
          <p:cNvPr id="2" name="24">
            <a:extLst xmlns:a="http://schemas.openxmlformats.org/drawingml/2006/main">
              <a:ext uri="{FF2B5EF4-FFF2-40B4-BE49-F238E27FC236}">
                <a16:creationId xmlns:a16="http://schemas.microsoft.com/office/drawing/2014/main" id="{815187FD-3378-43F1-B717-DE9082679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19825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r">
              <a:def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24</a:t>
            </a:r>
          </a:p>
        </p:txBody>
      </p:sp>
      <p:sp>
        <p:nvSpPr>
          <p:cNvPr id="3" name="备课附页">
            <a:extLst xmlns:a="http://schemas.openxmlformats.org/drawingml/2006/main">
              <a:ext uri="{FF2B5EF4-FFF2-40B4-BE49-F238E27FC236}">
                <a16:creationId xmlns:a16="http://schemas.microsoft.com/office/drawing/2014/main" id="{0281C934-B9F5-4522-AE95-F1805CD6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rPr>
              <a:t>备课附页</a:t>
            </a:r>
          </a:p>
        </p:txBody>
      </p:sp>
      <p:sp>
        <p:nvSpPr>
          <p:cNvPr id="4" name="教师使用与延伸资源">
            <a:extLst xmlns:a="http://schemas.openxmlformats.org/drawingml/2006/main">
              <a:ext uri="{FF2B5EF4-FFF2-40B4-BE49-F238E27FC236}">
                <a16:creationId xmlns:a16="http://schemas.microsoft.com/office/drawing/2014/main" id="{23BE5C89-0681-4299-9835-890DDA7C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教师使用与延伸资源</a:t>
            </a:r>
          </a:p>
        </p:txBody>
      </p:sp>
      <p:sp>
        <p:nvSpPr>
          <p:cNvPr id="5" name="40 分钟的课堂节奏">
            <a:extLst xmlns:a="http://schemas.openxmlformats.org/drawingml/2006/main">
              <a:ext uri="{FF2B5EF4-FFF2-40B4-BE49-F238E27FC236}">
                <a16:creationId xmlns:a16="http://schemas.microsoft.com/office/drawing/2014/main" id="{B1FA94BA-AFCB-4B3D-BF22-84329E5E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40 分钟的课堂节奏</a:t>
            </a:r>
          </a:p>
        </p:txBody>
      </p:sp>
      <p:sp>
        <p:nvSpPr>
          <p:cNvPr id="6" name="观察与目标  3分钟&#10;像素与黑白编码  6分钟&#10;合作实验  8分">
            <a:extLst xmlns:a="http://schemas.openxmlformats.org/drawingml/2006/main">
              <a:ext uri="{FF2B5EF4-FFF2-40B4-BE49-F238E27FC236}">
                <a16:creationId xmlns:a16="http://schemas.microsoft.com/office/drawing/2014/main" id="{3CE032C5-2D83-48DB-A8B6-6E206E8E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19400"/>
            <a:ext cx="6096000" cy="2609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观察与目标  3分钟</a:t>
            </a:r>
          </a:p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像素与黑白编码  6分钟</a:t>
            </a:r>
          </a:p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合作实验  8分钟</a:t>
            </a:r>
          </a:p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灰度与 RGB  6分钟</a:t>
            </a:r>
          </a:p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尺寸、数据量与选图  6分钟</a:t>
            </a:r>
          </a:p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小测、讲评与回望  4分钟</a:t>
            </a:r>
          </a:p>
        </p:txBody>
      </p:sp>
      <p:sp>
        <p:nvSpPr>
          <p:cNvPr id="7" name="机动与讨论  7分钟">
            <a:extLst xmlns:a="http://schemas.openxmlformats.org/drawingml/2006/main">
              <a:ext uri="{FF2B5EF4-FFF2-40B4-BE49-F238E27FC236}">
                <a16:creationId xmlns:a16="http://schemas.microsoft.com/office/drawing/2014/main" id="{D0A1E3E4-0E81-4539-B19F-4D178A1C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553075"/>
            <a:ext cx="6096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机动与讨论  7分钟</a:t>
            </a:r>
          </a:p>
        </p:txBody>
      </p:sp>
      <p:sp>
        <p:nvSpPr>
          <p:cNvPr id="8" name="概念与教学参考">
            <a:extLst xmlns:a="http://schemas.openxmlformats.org/drawingml/2006/main">
              <a:ext uri="{FF2B5EF4-FFF2-40B4-BE49-F238E27FC236}">
                <a16:creationId xmlns:a16="http://schemas.microsoft.com/office/drawing/2014/main" id="{35ECEB02-205A-4C5C-9848-68281CC1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171700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rPr>
              <a:t>概念与教学参考</a:t>
            </a:r>
          </a:p>
        </p:txBody>
      </p:sp>
      <p:sp>
        <p:nvSpPr>
          <p:cNvPr id="9" name="Computer Science&#10;Field Guide">
            <a:extLst xmlns:a="http://schemas.openxmlformats.org/drawingml/2006/main">
              <a:ext uri="{FF2B5EF4-FFF2-40B4-BE49-F238E27FC236}">
                <a16:creationId xmlns:a16="http://schemas.microsoft.com/office/drawing/2014/main" id="{45E758C5-0071-4403-853D-93748BCF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857500"/>
            <a:ext cx="37623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  <a:hlinkClick xmlns:r="http://schemas.openxmlformats.org/officeDocument/2006/relationships" r:id="R8a10bf639b344616"/>
              </a:rPr>
              <a:t>Computer Science</a:t>
            </a:r>
          </a:p>
          <a:p xmlns:a="http://schemas.openxmlformats.org/drawingml/2006/main">
            <a:pPr algn="l">
              <a:def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17243B"/>
                </a:solidFill>
                <a:latin typeface="Avenir Next"/>
                <a:ea typeface="Avenir Next"/>
                <a:cs typeface="Avenir Next"/>
                <a:hlinkClick xmlns:r="http://schemas.openxmlformats.org/officeDocument/2006/relationships" r:id="R26389ad4456e4cca"/>
              </a:rPr>
              <a:t>Field Guide</a:t>
            </a:r>
          </a:p>
        </p:txBody>
      </p:sp>
      <p:sp>
        <p:nvSpPr>
          <p:cNvPr id="10" name="Images and Colours">
            <a:extLst xmlns:a="http://schemas.openxmlformats.org/drawingml/2006/main">
              <a:ext uri="{FF2B5EF4-FFF2-40B4-BE49-F238E27FC236}">
                <a16:creationId xmlns:a16="http://schemas.microsoft.com/office/drawing/2014/main" id="{805CC229-ED5C-4DF3-9651-ADA6A3B6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695700"/>
            <a:ext cx="3714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defPPr>
            <a:lvl1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1pPr>
            <a:lvl2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2pPr>
            <a:lvl3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3pPr>
            <a:lvl4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4pPr>
            <a:lvl5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5pPr>
            <a:lvl6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6pPr>
            <a:lvl7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7pPr>
            <a:lvl8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8pPr>
            <a:lvl9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>
                <a:solidFill>
                  <a:srgbClr val="52637C"/>
                </a:solidFill>
                <a:latin typeface="Avenir Next"/>
                <a:ea typeface="Avenir Next"/>
                <a:cs typeface="Avenir Next"/>
              </a:rPr>
              <a:t>Images and Colours</a:t>
            </a:r>
          </a:p>
        </p:txBody>
      </p:sp>
      <p:sp>
        <p:nvSpPr>
          <p:cNvPr id="11" name="CS Unplugged 图像活动">
            <a:extLst xmlns:a="http://schemas.openxmlformats.org/drawingml/2006/main">
              <a:ext uri="{FF2B5EF4-FFF2-40B4-BE49-F238E27FC236}">
                <a16:creationId xmlns:a16="http://schemas.microsoft.com/office/drawing/2014/main" id="{A2A72CC4-7759-4910-A9AD-6C6DCF79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143375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1">
                <a:solidFill>
                  <a:srgbClr val="2563EB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f51bd4f8f4484a62"/>
              </a:rPr>
              <a:t>CS Unplugged 图像活动</a:t>
            </a:r>
          </a:p>
        </p:txBody>
      </p:sp>
      <p:sp>
        <p:nvSpPr>
          <p:cNvPr id="12" name="W3C PNG 规范">
            <a:extLst xmlns:a="http://schemas.openxmlformats.org/drawingml/2006/main">
              <a:ext uri="{FF2B5EF4-FFF2-40B4-BE49-F238E27FC236}">
                <a16:creationId xmlns:a16="http://schemas.microsoft.com/office/drawing/2014/main" id="{47A54C4B-CBF3-4745-8195-573C8C5D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86300"/>
            <a:ext cx="3762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17243B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c54478ae99740c1"/>
              </a:rPr>
              <a:t>W3C PNG 规范</a:t>
            </a:r>
          </a:p>
        </p:txBody>
      </p:sp>
      <p:sp>
        <p:nvSpPr>
          <p:cNvPr id="13" name="第三版，2025-06-24">
            <a:extLst xmlns:a="http://schemas.openxmlformats.org/drawingml/2006/main">
              <a:ext uri="{FF2B5EF4-FFF2-40B4-BE49-F238E27FC236}">
                <a16:creationId xmlns:a16="http://schemas.microsoft.com/office/drawing/2014/main" id="{CC64EDC6-25B2-4492-A0E1-C3110C15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210175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第三版，2025-06-24</a:t>
            </a:r>
          </a:p>
        </p:txBody>
      </p:sp>
      <p:sp>
        <p:nvSpPr>
          <p:cNvPr id="14" name="详细提问、答案与模型边界见每页演讲者备注。">
            <a:extLst xmlns:a="http://schemas.openxmlformats.org/drawingml/2006/main">
              <a:ext uri="{FF2B5EF4-FFF2-40B4-BE49-F238E27FC236}">
                <a16:creationId xmlns:a16="http://schemas.microsoft.com/office/drawing/2014/main" id="{130B248E-13C5-425C-840E-A685C801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02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defPPr>
            <a:lvl1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1pPr>
            <a:lvl2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2pPr>
            <a:lvl3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3pPr>
            <a:lvl4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4pPr>
            <a:lvl5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5pPr>
            <a:lvl6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6pPr>
            <a:lvl7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7pPr>
            <a:lvl8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8pPr>
            <a:lvl9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2637C"/>
                </a:solidFill>
                <a:latin typeface="Hiragino Sans GB"/>
                <a:ea typeface="Hiragino Sans GB"/>
                <a:cs typeface="Hiragino Sans GB"/>
              </a:rPr>
              <a:t>详细提问、答案与模型边界见每页演讲者备注。</a:t>
            </a:r>
          </a:p>
        </p:txBody>
      </p:sp>
    </p:spTree>
    <p:extLst>
      <p:ext uri="{BB962C8B-B14F-4D97-AF65-F5344CB8AC3E}">
        <p14:creationId xmlns:p14="http://schemas.microsoft.com/office/powerpoint/2010/main" val="715398370"/>
      </p:ext>
    </p:extLst>
  </p:cSld>
  <p:transition spd="fast" advClick="1">
    <p:fade/>
  </p:transition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2026-10-29T04:50:51.4300000Z</dcterms:created>
  <dcterms:modified xsi:type="dcterms:W3CDTF">2026-10-29T04:50:51.4300000Z</dcterms:modified>
</coreProperties>
</file>